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ppt/theme/themeOverride16.xml" ContentType="application/vnd.openxmlformats-officedocument.themeOverride+xml"/>
  <Override PartName="/ppt/theme/themeOverride17.xml" ContentType="application/vnd.openxmlformats-officedocument.themeOverride+xml"/>
  <Override PartName="/ppt/theme/themeOverride18.xml" ContentType="application/vnd.openxmlformats-officedocument.themeOverride+xml"/>
  <Override PartName="/ppt/theme/themeOverride19.xml" ContentType="application/vnd.openxmlformats-officedocument.themeOverride+xml"/>
  <Override PartName="/ppt/theme/themeOverride20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</p:sldIdLst>
  <p:sldSz cx="7739063" cy="10007600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1" d="100"/>
          <a:sy n="51" d="100"/>
        </p:scale>
        <p:origin x="-1242" y="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81025" y="3108325"/>
            <a:ext cx="6577013" cy="21463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160463" y="5670550"/>
            <a:ext cx="5418137" cy="25574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58392F-8F68-45D1-9B6E-4507C6EF1609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1684609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4AD29B-F2C7-411E-AB20-689C99B8D209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897689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5513388" y="889000"/>
            <a:ext cx="1644650" cy="80057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79438" y="889000"/>
            <a:ext cx="4781550" cy="80057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57D60B5-4F3C-4DB9-B72A-DFC467007F7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354623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FC28BB-E486-416C-831F-626E312611A7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42712585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1188" y="6430963"/>
            <a:ext cx="6578600" cy="1987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1188" y="4241800"/>
            <a:ext cx="6578600" cy="21891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F77C21-D77E-4AEC-90C0-C58F92ED061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3401030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794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9449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E5BE260-8736-429F-92C9-09369170BB59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1274441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400050"/>
            <a:ext cx="6964363" cy="1668463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87350" y="2239963"/>
            <a:ext cx="3419475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87350" y="3173413"/>
            <a:ext cx="3419475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930650" y="2239963"/>
            <a:ext cx="3421063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930650" y="3173413"/>
            <a:ext cx="3421063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440433-5AE4-4C58-8495-EB45873925A3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7150304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DCD2E6-09C7-4AAC-ADF8-846A76289735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8212257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EDB61C-EC66-4525-AEB6-74E4C815555C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028842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398463"/>
            <a:ext cx="2546350" cy="1695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025775" y="398463"/>
            <a:ext cx="4325938" cy="85407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87350" y="2093913"/>
            <a:ext cx="2546350" cy="68453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6C4C2D-DDE1-499C-8721-D15C223A0843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92413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517650" y="7005638"/>
            <a:ext cx="4643438" cy="8270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517650" y="893763"/>
            <a:ext cx="4643438" cy="60055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517650" y="7832725"/>
            <a:ext cx="4643438" cy="117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4BF5D0-922D-412A-ACA3-150FE4A75F13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7817659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9438" y="889000"/>
            <a:ext cx="6578600" cy="1668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79438" y="2890838"/>
            <a:ext cx="6578600" cy="600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text styles</a:t>
            </a:r>
          </a:p>
          <a:p>
            <a:pPr lvl="1"/>
            <a:r>
              <a:rPr lang="en-US" altLang="es-EC" smtClean="0"/>
              <a:t>Second level</a:t>
            </a:r>
          </a:p>
          <a:p>
            <a:pPr lvl="2"/>
            <a:r>
              <a:rPr lang="en-US" altLang="es-EC" smtClean="0"/>
              <a:t>Third level</a:t>
            </a:r>
          </a:p>
          <a:p>
            <a:pPr lvl="3"/>
            <a:r>
              <a:rPr lang="en-US" altLang="es-EC" smtClean="0"/>
              <a:t>Fourth level</a:t>
            </a:r>
          </a:p>
          <a:p>
            <a:pPr lvl="4"/>
            <a:r>
              <a:rPr lang="en-US" altLang="es-EC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79438" y="9117013"/>
            <a:ext cx="16129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2000"/>
            </a:lvl1pPr>
          </a:lstStyle>
          <a:p>
            <a:endParaRPr lang="en-US" altLang="es-EC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43188" y="9117013"/>
            <a:ext cx="24511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2000"/>
            </a:lvl1pPr>
          </a:lstStyle>
          <a:p>
            <a:endParaRPr lang="en-US" altLang="es-EC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46725" y="9117013"/>
            <a:ext cx="1611313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2000"/>
            </a:lvl1pPr>
          </a:lstStyle>
          <a:p>
            <a:fld id="{46B58DEA-19AC-435A-B8A5-F87C3BF4A9A1}" type="slidenum">
              <a:rPr lang="en-US" altLang="es-EC"/>
              <a:pPr/>
              <a:t>‹Nº›</a:t>
            </a:fld>
            <a:endParaRPr lang="en-US" altLang="es-EC"/>
          </a:p>
        </p:txBody>
      </p:sp>
      <p:sp>
        <p:nvSpPr>
          <p:cNvPr id="1032" name="Line 8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3" name="Line 9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4" name="Freeform 10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5" name="Freeform 11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6" name="Freeform 12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7" name="Freeform 13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38" name="Text Box 14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39" name="Freeform 15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0" name="Freeform 16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1" name="Freeform 17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2" name="Freeform 18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3" name="Text Box 19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44" name="Freeform 20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5" name="Freeform 21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6" name="Freeform 22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7" name="Freeform 23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48" name="Text Box 24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49" name="Freeform 25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0" name="Freeform 26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1" name="Freeform 27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2" name="Freeform 28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3" name="Text Box 29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54" name="Freeform 30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5" name="Freeform 31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6" name="Freeform 32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7" name="Freeform 33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58" name="Text Box 34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59" name="Text Box 35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60" name="Freeform 36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1" name="Freeform 37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2" name="Freeform 38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3" name="Freeform 39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4" name="Text Box 40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65" name="Freeform 41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6" name="Freeform 42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7" name="Freeform 43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8" name="Freeform 44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69" name="Text Box 45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70" name="Freeform 46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1" name="Freeform 47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2" name="Freeform 48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73" name="Text Box 49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5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6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7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8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9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0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Oval 3"/>
          <p:cNvSpPr>
            <a:spLocks noChangeArrowheads="1"/>
          </p:cNvSpPr>
          <p:nvPr/>
        </p:nvSpPr>
        <p:spPr bwMode="auto">
          <a:xfrm>
            <a:off x="6843713" y="9944100"/>
            <a:ext cx="68262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Oval 4"/>
          <p:cNvSpPr>
            <a:spLocks noChangeArrowheads="1"/>
          </p:cNvSpPr>
          <p:nvPr/>
        </p:nvSpPr>
        <p:spPr bwMode="auto">
          <a:xfrm>
            <a:off x="6407150" y="9928225"/>
            <a:ext cx="68263" cy="6350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Oval 5"/>
          <p:cNvSpPr>
            <a:spLocks noChangeArrowheads="1"/>
          </p:cNvSpPr>
          <p:nvPr/>
        </p:nvSpPr>
        <p:spPr bwMode="auto">
          <a:xfrm>
            <a:off x="5999163" y="10002838"/>
            <a:ext cx="68262" cy="4762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5648325" y="10007600"/>
            <a:ext cx="71438" cy="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5140325" y="10007600"/>
            <a:ext cx="71438" cy="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4994275" y="10007600"/>
            <a:ext cx="71438" cy="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5353050" y="10007600"/>
            <a:ext cx="74613" cy="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5019675" y="10007600"/>
            <a:ext cx="69850" cy="0"/>
          </a:xfrm>
          <a:prstGeom prst="ellipse">
            <a:avLst/>
          </a:prstGeom>
          <a:solidFill>
            <a:srgbClr val="444444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2282825" y="4452938"/>
            <a:ext cx="362267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 flipV="1">
            <a:off x="920750" y="2295525"/>
            <a:ext cx="3175" cy="7712075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 flipH="1">
            <a:off x="2894013" y="22637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084263" y="1784350"/>
            <a:ext cx="149225" cy="455613"/>
          </a:xfrm>
          <a:custGeom>
            <a:avLst/>
            <a:gdLst>
              <a:gd name="T0" fmla="*/ 2 w 94"/>
              <a:gd name="T1" fmla="*/ 287 h 287"/>
              <a:gd name="T2" fmla="*/ 94 w 94"/>
              <a:gd name="T3" fmla="*/ 216 h 287"/>
              <a:gd name="T4" fmla="*/ 94 w 94"/>
              <a:gd name="T5" fmla="*/ 0 h 287"/>
              <a:gd name="T6" fmla="*/ 0 w 94"/>
              <a:gd name="T7" fmla="*/ 65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7">
                <a:moveTo>
                  <a:pt x="2" y="287"/>
                </a:moveTo>
                <a:lnTo>
                  <a:pt x="94" y="216"/>
                </a:lnTo>
                <a:lnTo>
                  <a:pt x="94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746125" y="1860550"/>
            <a:ext cx="341313" cy="381000"/>
          </a:xfrm>
          <a:custGeom>
            <a:avLst/>
            <a:gdLst>
              <a:gd name="T0" fmla="*/ 0 w 215"/>
              <a:gd name="T1" fmla="*/ 0 h 240"/>
              <a:gd name="T2" fmla="*/ 215 w 215"/>
              <a:gd name="T3" fmla="*/ 17 h 240"/>
              <a:gd name="T4" fmla="*/ 215 w 215"/>
              <a:gd name="T5" fmla="*/ 240 h 240"/>
              <a:gd name="T6" fmla="*/ 0 w 215"/>
              <a:gd name="T7" fmla="*/ 217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40">
                <a:moveTo>
                  <a:pt x="0" y="0"/>
                </a:moveTo>
                <a:lnTo>
                  <a:pt x="215" y="17"/>
                </a:lnTo>
                <a:lnTo>
                  <a:pt x="215" y="240"/>
                </a:lnTo>
                <a:lnTo>
                  <a:pt x="0" y="217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 noChangeArrowheads="1"/>
          </p:cNvSpPr>
          <p:nvPr/>
        </p:nvSpPr>
        <p:spPr bwMode="auto">
          <a:xfrm>
            <a:off x="782638" y="1905000"/>
            <a:ext cx="263525" cy="288925"/>
          </a:xfrm>
          <a:custGeom>
            <a:avLst/>
            <a:gdLst>
              <a:gd name="T0" fmla="*/ 0 w 166"/>
              <a:gd name="T1" fmla="*/ 0 h 182"/>
              <a:gd name="T2" fmla="*/ 166 w 166"/>
              <a:gd name="T3" fmla="*/ 13 h 182"/>
              <a:gd name="T4" fmla="*/ 165 w 166"/>
              <a:gd name="T5" fmla="*/ 182 h 182"/>
              <a:gd name="T6" fmla="*/ 0 w 166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182">
                <a:moveTo>
                  <a:pt x="0" y="0"/>
                </a:moveTo>
                <a:lnTo>
                  <a:pt x="166" y="13"/>
                </a:lnTo>
                <a:lnTo>
                  <a:pt x="165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 noChangeArrowheads="1"/>
          </p:cNvSpPr>
          <p:nvPr/>
        </p:nvSpPr>
        <p:spPr bwMode="auto">
          <a:xfrm>
            <a:off x="749300" y="1765300"/>
            <a:ext cx="484188" cy="119063"/>
          </a:xfrm>
          <a:custGeom>
            <a:avLst/>
            <a:gdLst>
              <a:gd name="T0" fmla="*/ 213 w 305"/>
              <a:gd name="T1" fmla="*/ 75 h 75"/>
              <a:gd name="T2" fmla="*/ 305 w 305"/>
              <a:gd name="T3" fmla="*/ 11 h 75"/>
              <a:gd name="T4" fmla="*/ 118 w 305"/>
              <a:gd name="T5" fmla="*/ 0 h 75"/>
              <a:gd name="T6" fmla="*/ 0 w 305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75">
                <a:moveTo>
                  <a:pt x="213" y="75"/>
                </a:moveTo>
                <a:lnTo>
                  <a:pt x="305" y="11"/>
                </a:lnTo>
                <a:lnTo>
                  <a:pt x="118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Text Box 18"/>
          <p:cNvSpPr txBox="1">
            <a:spLocks noChangeArrowheads="1"/>
          </p:cNvSpPr>
          <p:nvPr/>
        </p:nvSpPr>
        <p:spPr bwMode="auto">
          <a:xfrm>
            <a:off x="822325" y="189230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163638" y="1790700"/>
            <a:ext cx="468312" cy="133350"/>
          </a:xfrm>
          <a:custGeom>
            <a:avLst/>
            <a:gdLst>
              <a:gd name="T0" fmla="*/ 182 w 295"/>
              <a:gd name="T1" fmla="*/ 84 h 84"/>
              <a:gd name="T2" fmla="*/ 295 w 295"/>
              <a:gd name="T3" fmla="*/ 24 h 84"/>
              <a:gd name="T4" fmla="*/ 118 w 295"/>
              <a:gd name="T5" fmla="*/ 0 h 84"/>
              <a:gd name="T6" fmla="*/ 0 w 295"/>
              <a:gd name="T7" fmla="*/ 54 h 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5" h="84">
                <a:moveTo>
                  <a:pt x="182" y="84"/>
                </a:moveTo>
                <a:lnTo>
                  <a:pt x="295" y="24"/>
                </a:lnTo>
                <a:lnTo>
                  <a:pt x="118" y="0"/>
                </a:lnTo>
                <a:lnTo>
                  <a:pt x="0" y="5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1435100" y="1831975"/>
            <a:ext cx="195263" cy="422275"/>
          </a:xfrm>
          <a:custGeom>
            <a:avLst/>
            <a:gdLst>
              <a:gd name="T0" fmla="*/ 0 w 123"/>
              <a:gd name="T1" fmla="*/ 266 h 266"/>
              <a:gd name="T2" fmla="*/ 109 w 123"/>
              <a:gd name="T3" fmla="*/ 208 h 266"/>
              <a:gd name="T4" fmla="*/ 123 w 123"/>
              <a:gd name="T5" fmla="*/ 0 h 266"/>
              <a:gd name="T6" fmla="*/ 6 w 123"/>
              <a:gd name="T7" fmla="*/ 54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6">
                <a:moveTo>
                  <a:pt x="0" y="266"/>
                </a:moveTo>
                <a:lnTo>
                  <a:pt x="109" y="208"/>
                </a:lnTo>
                <a:lnTo>
                  <a:pt x="123" y="0"/>
                </a:lnTo>
                <a:lnTo>
                  <a:pt x="6" y="5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154113" y="1876425"/>
            <a:ext cx="292100" cy="381000"/>
          </a:xfrm>
          <a:custGeom>
            <a:avLst/>
            <a:gdLst>
              <a:gd name="T0" fmla="*/ 5 w 184"/>
              <a:gd name="T1" fmla="*/ 0 h 240"/>
              <a:gd name="T2" fmla="*/ 184 w 184"/>
              <a:gd name="T3" fmla="*/ 28 h 240"/>
              <a:gd name="T4" fmla="*/ 176 w 184"/>
              <a:gd name="T5" fmla="*/ 240 h 240"/>
              <a:gd name="T6" fmla="*/ 0 w 184"/>
              <a:gd name="T7" fmla="*/ 205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0">
                <a:moveTo>
                  <a:pt x="5" y="0"/>
                </a:moveTo>
                <a:lnTo>
                  <a:pt x="184" y="28"/>
                </a:lnTo>
                <a:lnTo>
                  <a:pt x="176" y="240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1192213" y="19224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3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3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193800" y="19018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1995488" y="1866900"/>
            <a:ext cx="552450" cy="144463"/>
          </a:xfrm>
          <a:custGeom>
            <a:avLst/>
            <a:gdLst>
              <a:gd name="T0" fmla="*/ 213 w 348"/>
              <a:gd name="T1" fmla="*/ 91 h 91"/>
              <a:gd name="T2" fmla="*/ 348 w 348"/>
              <a:gd name="T3" fmla="*/ 26 h 91"/>
              <a:gd name="T4" fmla="*/ 140 w 348"/>
              <a:gd name="T5" fmla="*/ 0 h 91"/>
              <a:gd name="T6" fmla="*/ 0 w 348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8" h="91">
                <a:moveTo>
                  <a:pt x="213" y="91"/>
                </a:moveTo>
                <a:lnTo>
                  <a:pt x="348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2328863" y="1905000"/>
            <a:ext cx="219075" cy="455613"/>
          </a:xfrm>
          <a:custGeom>
            <a:avLst/>
            <a:gdLst>
              <a:gd name="T0" fmla="*/ 7 w 138"/>
              <a:gd name="T1" fmla="*/ 287 h 287"/>
              <a:gd name="T2" fmla="*/ 138 w 138"/>
              <a:gd name="T3" fmla="*/ 190 h 287"/>
              <a:gd name="T4" fmla="*/ 136 w 138"/>
              <a:gd name="T5" fmla="*/ 0 h 287"/>
              <a:gd name="T6" fmla="*/ 0 w 138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8" h="287">
                <a:moveTo>
                  <a:pt x="7" y="287"/>
                </a:moveTo>
                <a:lnTo>
                  <a:pt x="138" y="190"/>
                </a:lnTo>
                <a:lnTo>
                  <a:pt x="136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1992313" y="1962150"/>
            <a:ext cx="339725" cy="422275"/>
          </a:xfrm>
          <a:custGeom>
            <a:avLst/>
            <a:gdLst>
              <a:gd name="T0" fmla="*/ 0 w 214"/>
              <a:gd name="T1" fmla="*/ 0 h 266"/>
              <a:gd name="T2" fmla="*/ 214 w 214"/>
              <a:gd name="T3" fmla="*/ 32 h 266"/>
              <a:gd name="T4" fmla="*/ 214 w 214"/>
              <a:gd name="T5" fmla="*/ 266 h 266"/>
              <a:gd name="T6" fmla="*/ 0 w 214"/>
              <a:gd name="T7" fmla="*/ 228 h 26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6">
                <a:moveTo>
                  <a:pt x="0" y="0"/>
                </a:moveTo>
                <a:lnTo>
                  <a:pt x="214" y="32"/>
                </a:lnTo>
                <a:lnTo>
                  <a:pt x="214" y="266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2033588" y="20161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5 w 157"/>
              <a:gd name="T3" fmla="*/ 23 h 196"/>
              <a:gd name="T4" fmla="*/ 157 w 157"/>
              <a:gd name="T5" fmla="*/ 196 h 196"/>
              <a:gd name="T6" fmla="*/ 0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5" y="23"/>
                </a:lnTo>
                <a:lnTo>
                  <a:pt x="157" y="196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2109788" y="2014538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282825" y="1962150"/>
            <a:ext cx="563563" cy="177800"/>
          </a:xfrm>
          <a:custGeom>
            <a:avLst/>
            <a:gdLst>
              <a:gd name="T0" fmla="*/ 219 w 355"/>
              <a:gd name="T1" fmla="*/ 112 h 112"/>
              <a:gd name="T2" fmla="*/ 355 w 355"/>
              <a:gd name="T3" fmla="*/ 37 h 112"/>
              <a:gd name="T4" fmla="*/ 135 w 355"/>
              <a:gd name="T5" fmla="*/ 0 h 112"/>
              <a:gd name="T6" fmla="*/ 0 w 355"/>
              <a:gd name="T7" fmla="*/ 64 h 11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2">
                <a:moveTo>
                  <a:pt x="219" y="112"/>
                </a:moveTo>
                <a:lnTo>
                  <a:pt x="355" y="37"/>
                </a:lnTo>
                <a:lnTo>
                  <a:pt x="135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 noChangeArrowheads="1"/>
          </p:cNvSpPr>
          <p:nvPr/>
        </p:nvSpPr>
        <p:spPr bwMode="auto">
          <a:xfrm>
            <a:off x="2628900" y="2017713"/>
            <a:ext cx="225425" cy="503237"/>
          </a:xfrm>
          <a:custGeom>
            <a:avLst/>
            <a:gdLst>
              <a:gd name="T0" fmla="*/ 3 w 142"/>
              <a:gd name="T1" fmla="*/ 317 h 317"/>
              <a:gd name="T2" fmla="*/ 142 w 142"/>
              <a:gd name="T3" fmla="*/ 238 h 317"/>
              <a:gd name="T4" fmla="*/ 137 w 142"/>
              <a:gd name="T5" fmla="*/ 0 h 317"/>
              <a:gd name="T6" fmla="*/ 0 w 142"/>
              <a:gd name="T7" fmla="*/ 79 h 3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7">
                <a:moveTo>
                  <a:pt x="3" y="317"/>
                </a:moveTo>
                <a:lnTo>
                  <a:pt x="142" y="238"/>
                </a:lnTo>
                <a:lnTo>
                  <a:pt x="137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 noChangeArrowheads="1"/>
          </p:cNvSpPr>
          <p:nvPr/>
        </p:nvSpPr>
        <p:spPr bwMode="auto">
          <a:xfrm>
            <a:off x="2282825" y="2068513"/>
            <a:ext cx="347663" cy="454025"/>
          </a:xfrm>
          <a:custGeom>
            <a:avLst/>
            <a:gdLst>
              <a:gd name="T0" fmla="*/ 0 w 219"/>
              <a:gd name="T1" fmla="*/ 0 h 286"/>
              <a:gd name="T2" fmla="*/ 217 w 219"/>
              <a:gd name="T3" fmla="*/ 45 h 286"/>
              <a:gd name="T4" fmla="*/ 219 w 219"/>
              <a:gd name="T5" fmla="*/ 286 h 286"/>
              <a:gd name="T6" fmla="*/ 1 w 219"/>
              <a:gd name="T7" fmla="*/ 236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6">
                <a:moveTo>
                  <a:pt x="0" y="0"/>
                </a:moveTo>
                <a:lnTo>
                  <a:pt x="217" y="45"/>
                </a:lnTo>
                <a:lnTo>
                  <a:pt x="219" y="286"/>
                </a:lnTo>
                <a:lnTo>
                  <a:pt x="1" y="236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 noChangeArrowheads="1"/>
          </p:cNvSpPr>
          <p:nvPr/>
        </p:nvSpPr>
        <p:spPr bwMode="auto">
          <a:xfrm>
            <a:off x="2324100" y="2117725"/>
            <a:ext cx="263525" cy="347663"/>
          </a:xfrm>
          <a:custGeom>
            <a:avLst/>
            <a:gdLst>
              <a:gd name="T0" fmla="*/ 0 w 166"/>
              <a:gd name="T1" fmla="*/ 0 h 219"/>
              <a:gd name="T2" fmla="*/ 165 w 166"/>
              <a:gd name="T3" fmla="*/ 36 h 219"/>
              <a:gd name="T4" fmla="*/ 166 w 166"/>
              <a:gd name="T5" fmla="*/ 219 h 219"/>
              <a:gd name="T6" fmla="*/ 2 w 166"/>
              <a:gd name="T7" fmla="*/ 184 h 2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19">
                <a:moveTo>
                  <a:pt x="0" y="0"/>
                </a:moveTo>
                <a:lnTo>
                  <a:pt x="165" y="36"/>
                </a:lnTo>
                <a:lnTo>
                  <a:pt x="166" y="219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Text Box 33"/>
          <p:cNvSpPr txBox="1">
            <a:spLocks noChangeArrowheads="1"/>
          </p:cNvSpPr>
          <p:nvPr/>
        </p:nvSpPr>
        <p:spPr bwMode="auto">
          <a:xfrm>
            <a:off x="2371725" y="21447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2" name="Freeform 34"/>
          <p:cNvSpPr>
            <a:spLocks noChangeArrowheads="1"/>
          </p:cNvSpPr>
          <p:nvPr/>
        </p:nvSpPr>
        <p:spPr bwMode="auto">
          <a:xfrm>
            <a:off x="1838325" y="1876425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7 h 288"/>
              <a:gd name="T4" fmla="*/ 97 w 97"/>
              <a:gd name="T5" fmla="*/ 0 h 288"/>
              <a:gd name="T6" fmla="*/ 0 w 97"/>
              <a:gd name="T7" fmla="*/ 66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7"/>
                </a:lnTo>
                <a:lnTo>
                  <a:pt x="97" y="0"/>
                </a:lnTo>
                <a:lnTo>
                  <a:pt x="0" y="66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1504950" y="1858963"/>
            <a:ext cx="487363" cy="123825"/>
          </a:xfrm>
          <a:custGeom>
            <a:avLst/>
            <a:gdLst>
              <a:gd name="T0" fmla="*/ 212 w 307"/>
              <a:gd name="T1" fmla="*/ 78 h 78"/>
              <a:gd name="T2" fmla="*/ 307 w 307"/>
              <a:gd name="T3" fmla="*/ 10 h 78"/>
              <a:gd name="T4" fmla="*/ 121 w 307"/>
              <a:gd name="T5" fmla="*/ 0 h 78"/>
              <a:gd name="T6" fmla="*/ 0 w 307"/>
              <a:gd name="T7" fmla="*/ 64 h 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8">
                <a:moveTo>
                  <a:pt x="212" y="78"/>
                </a:moveTo>
                <a:lnTo>
                  <a:pt x="307" y="10"/>
                </a:lnTo>
                <a:lnTo>
                  <a:pt x="121" y="0"/>
                </a:lnTo>
                <a:lnTo>
                  <a:pt x="0" y="64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1508125" y="19589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1 w 211"/>
              <a:gd name="T7" fmla="*/ 214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1" y="214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1544638" y="2006600"/>
            <a:ext cx="254000" cy="277813"/>
          </a:xfrm>
          <a:custGeom>
            <a:avLst/>
            <a:gdLst>
              <a:gd name="T0" fmla="*/ 0 w 160"/>
              <a:gd name="T1" fmla="*/ 0 h 175"/>
              <a:gd name="T2" fmla="*/ 157 w 160"/>
              <a:gd name="T3" fmla="*/ 11 h 175"/>
              <a:gd name="T4" fmla="*/ 160 w 160"/>
              <a:gd name="T5" fmla="*/ 175 h 175"/>
              <a:gd name="T6" fmla="*/ 2 w 160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175">
                <a:moveTo>
                  <a:pt x="0" y="0"/>
                </a:moveTo>
                <a:lnTo>
                  <a:pt x="157" y="11"/>
                </a:lnTo>
                <a:lnTo>
                  <a:pt x="160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Text Box 38"/>
          <p:cNvSpPr txBox="1">
            <a:spLocks noChangeArrowheads="1"/>
          </p:cNvSpPr>
          <p:nvPr/>
        </p:nvSpPr>
        <p:spPr bwMode="auto">
          <a:xfrm>
            <a:off x="1865313" y="1958975"/>
            <a:ext cx="79375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1585913" y="1985963"/>
            <a:ext cx="1698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1027113" y="1420813"/>
            <a:ext cx="484187" cy="96837"/>
          </a:xfrm>
          <a:custGeom>
            <a:avLst/>
            <a:gdLst>
              <a:gd name="T0" fmla="*/ 219 w 305"/>
              <a:gd name="T1" fmla="*/ 61 h 61"/>
              <a:gd name="T2" fmla="*/ 305 w 305"/>
              <a:gd name="T3" fmla="*/ 6 h 61"/>
              <a:gd name="T4" fmla="*/ 101 w 305"/>
              <a:gd name="T5" fmla="*/ 0 h 61"/>
              <a:gd name="T6" fmla="*/ 0 w 305"/>
              <a:gd name="T7" fmla="*/ 50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19" y="61"/>
                </a:moveTo>
                <a:lnTo>
                  <a:pt x="305" y="6"/>
                </a:lnTo>
                <a:lnTo>
                  <a:pt x="101" y="0"/>
                </a:lnTo>
                <a:lnTo>
                  <a:pt x="0" y="5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1349375" y="1435100"/>
            <a:ext cx="158750" cy="433388"/>
          </a:xfrm>
          <a:custGeom>
            <a:avLst/>
            <a:gdLst>
              <a:gd name="T0" fmla="*/ 0 w 100"/>
              <a:gd name="T1" fmla="*/ 273 h 273"/>
              <a:gd name="T2" fmla="*/ 93 w 100"/>
              <a:gd name="T3" fmla="*/ 197 h 273"/>
              <a:gd name="T4" fmla="*/ 100 w 100"/>
              <a:gd name="T5" fmla="*/ 0 h 273"/>
              <a:gd name="T6" fmla="*/ 5 w 100"/>
              <a:gd name="T7" fmla="*/ 52 h 27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3">
                <a:moveTo>
                  <a:pt x="0" y="273"/>
                </a:moveTo>
                <a:lnTo>
                  <a:pt x="93" y="197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1023938" y="1501775"/>
            <a:ext cx="330200" cy="365125"/>
          </a:xfrm>
          <a:custGeom>
            <a:avLst/>
            <a:gdLst>
              <a:gd name="T0" fmla="*/ 0 w 208"/>
              <a:gd name="T1" fmla="*/ 0 h 230"/>
              <a:gd name="T2" fmla="*/ 208 w 208"/>
              <a:gd name="T3" fmla="*/ 8 h 230"/>
              <a:gd name="T4" fmla="*/ 208 w 208"/>
              <a:gd name="T5" fmla="*/ 230 h 230"/>
              <a:gd name="T6" fmla="*/ 0 w 208"/>
              <a:gd name="T7" fmla="*/ 211 h 23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0">
                <a:moveTo>
                  <a:pt x="0" y="0"/>
                </a:moveTo>
                <a:lnTo>
                  <a:pt x="208" y="8"/>
                </a:lnTo>
                <a:lnTo>
                  <a:pt x="208" y="230"/>
                </a:lnTo>
                <a:lnTo>
                  <a:pt x="0" y="211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1060450" y="1544638"/>
            <a:ext cx="257175" cy="279400"/>
          </a:xfrm>
          <a:custGeom>
            <a:avLst/>
            <a:gdLst>
              <a:gd name="T0" fmla="*/ 0 w 162"/>
              <a:gd name="T1" fmla="*/ 0 h 176"/>
              <a:gd name="T2" fmla="*/ 162 w 162"/>
              <a:gd name="T3" fmla="*/ 7 h 176"/>
              <a:gd name="T4" fmla="*/ 162 w 162"/>
              <a:gd name="T5" fmla="*/ 176 h 176"/>
              <a:gd name="T6" fmla="*/ 0 w 162"/>
              <a:gd name="T7" fmla="*/ 161 h 1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6">
                <a:moveTo>
                  <a:pt x="0" y="0"/>
                </a:moveTo>
                <a:lnTo>
                  <a:pt x="162" y="7"/>
                </a:lnTo>
                <a:lnTo>
                  <a:pt x="162" y="176"/>
                </a:lnTo>
                <a:lnTo>
                  <a:pt x="0" y="1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Text Box 44"/>
          <p:cNvSpPr txBox="1">
            <a:spLocks noChangeArrowheads="1"/>
          </p:cNvSpPr>
          <p:nvPr/>
        </p:nvSpPr>
        <p:spPr bwMode="auto">
          <a:xfrm>
            <a:off x="1116013" y="1528763"/>
            <a:ext cx="106362" cy="312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1433513" y="1436688"/>
            <a:ext cx="493712" cy="100012"/>
          </a:xfrm>
          <a:custGeom>
            <a:avLst/>
            <a:gdLst>
              <a:gd name="T0" fmla="*/ 219 w 311"/>
              <a:gd name="T1" fmla="*/ 63 h 63"/>
              <a:gd name="T2" fmla="*/ 311 w 311"/>
              <a:gd name="T3" fmla="*/ 5 h 63"/>
              <a:gd name="T4" fmla="*/ 101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19" y="63"/>
                </a:moveTo>
                <a:lnTo>
                  <a:pt x="311" y="5"/>
                </a:lnTo>
                <a:lnTo>
                  <a:pt x="101" y="0"/>
                </a:lnTo>
                <a:lnTo>
                  <a:pt x="0" y="51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1768475" y="14446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0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0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1422400" y="1517650"/>
            <a:ext cx="354013" cy="374650"/>
          </a:xfrm>
          <a:custGeom>
            <a:avLst/>
            <a:gdLst>
              <a:gd name="T0" fmla="*/ 2 w 223"/>
              <a:gd name="T1" fmla="*/ 0 h 236"/>
              <a:gd name="T2" fmla="*/ 223 w 223"/>
              <a:gd name="T3" fmla="*/ 13 h 236"/>
              <a:gd name="T4" fmla="*/ 218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2" y="0"/>
                </a:moveTo>
                <a:lnTo>
                  <a:pt x="223" y="13"/>
                </a:lnTo>
                <a:lnTo>
                  <a:pt x="218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1463675" y="1560513"/>
            <a:ext cx="271463" cy="292100"/>
          </a:xfrm>
          <a:custGeom>
            <a:avLst/>
            <a:gdLst>
              <a:gd name="T0" fmla="*/ 3 w 171"/>
              <a:gd name="T1" fmla="*/ 0 h 184"/>
              <a:gd name="T2" fmla="*/ 171 w 171"/>
              <a:gd name="T3" fmla="*/ 9 h 184"/>
              <a:gd name="T4" fmla="*/ 166 w 171"/>
              <a:gd name="T5" fmla="*/ 184 h 184"/>
              <a:gd name="T6" fmla="*/ 0 w 171"/>
              <a:gd name="T7" fmla="*/ 172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4">
                <a:moveTo>
                  <a:pt x="3" y="0"/>
                </a:moveTo>
                <a:lnTo>
                  <a:pt x="171" y="9"/>
                </a:lnTo>
                <a:lnTo>
                  <a:pt x="166" y="184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Text Box 49"/>
          <p:cNvSpPr txBox="1">
            <a:spLocks noChangeArrowheads="1"/>
          </p:cNvSpPr>
          <p:nvPr/>
        </p:nvSpPr>
        <p:spPr bwMode="auto">
          <a:xfrm>
            <a:off x="1504950" y="1549400"/>
            <a:ext cx="184150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831975" y="1593850"/>
            <a:ext cx="365125" cy="357188"/>
          </a:xfrm>
          <a:custGeom>
            <a:avLst/>
            <a:gdLst>
              <a:gd name="T0" fmla="*/ 0 w 230"/>
              <a:gd name="T1" fmla="*/ 2 h 225"/>
              <a:gd name="T2" fmla="*/ 227 w 230"/>
              <a:gd name="T3" fmla="*/ 0 h 225"/>
              <a:gd name="T4" fmla="*/ 230 w 230"/>
              <a:gd name="T5" fmla="*/ 225 h 225"/>
              <a:gd name="T6" fmla="*/ 5 w 230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225">
                <a:moveTo>
                  <a:pt x="0" y="2"/>
                </a:moveTo>
                <a:lnTo>
                  <a:pt x="227" y="0"/>
                </a:lnTo>
                <a:lnTo>
                  <a:pt x="230" y="225"/>
                </a:lnTo>
                <a:lnTo>
                  <a:pt x="5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1878013" y="1643063"/>
            <a:ext cx="276225" cy="271462"/>
          </a:xfrm>
          <a:custGeom>
            <a:avLst/>
            <a:gdLst>
              <a:gd name="T0" fmla="*/ 0 w 174"/>
              <a:gd name="T1" fmla="*/ 3 h 171"/>
              <a:gd name="T2" fmla="*/ 173 w 174"/>
              <a:gd name="T3" fmla="*/ 0 h 171"/>
              <a:gd name="T4" fmla="*/ 174 w 174"/>
              <a:gd name="T5" fmla="*/ 171 h 171"/>
              <a:gd name="T6" fmla="*/ 3 w 174"/>
              <a:gd name="T7" fmla="*/ 170 h 1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71">
                <a:moveTo>
                  <a:pt x="0" y="3"/>
                </a:moveTo>
                <a:lnTo>
                  <a:pt x="173" y="0"/>
                </a:lnTo>
                <a:lnTo>
                  <a:pt x="174" y="171"/>
                </a:lnTo>
                <a:lnTo>
                  <a:pt x="3" y="17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833563" y="1533525"/>
            <a:ext cx="358775" cy="63500"/>
          </a:xfrm>
          <a:custGeom>
            <a:avLst/>
            <a:gdLst>
              <a:gd name="T0" fmla="*/ 226 w 226"/>
              <a:gd name="T1" fmla="*/ 37 h 40"/>
              <a:gd name="T2" fmla="*/ 207 w 226"/>
              <a:gd name="T3" fmla="*/ 0 h 40"/>
              <a:gd name="T4" fmla="*/ 9 w 226"/>
              <a:gd name="T5" fmla="*/ 3 h 40"/>
              <a:gd name="T6" fmla="*/ 0 w 226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6" h="40">
                <a:moveTo>
                  <a:pt x="226" y="37"/>
                </a:moveTo>
                <a:lnTo>
                  <a:pt x="207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Text Box 53"/>
          <p:cNvSpPr txBox="1">
            <a:spLocks noChangeArrowheads="1"/>
          </p:cNvSpPr>
          <p:nvPr/>
        </p:nvSpPr>
        <p:spPr bwMode="auto">
          <a:xfrm>
            <a:off x="1882775" y="1622425"/>
            <a:ext cx="26193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102" name="Text Box 54"/>
          <p:cNvSpPr txBox="1">
            <a:spLocks noChangeArrowheads="1"/>
          </p:cNvSpPr>
          <p:nvPr/>
        </p:nvSpPr>
        <p:spPr bwMode="auto">
          <a:xfrm>
            <a:off x="1901825" y="2865438"/>
            <a:ext cx="4292600" cy="10461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Winsock 1.1</a:t>
            </a:r>
          </a:p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for OS/2</a:t>
            </a:r>
          </a:p>
        </p:txBody>
      </p:sp>
      <p:sp>
        <p:nvSpPr>
          <p:cNvPr id="2103" name="Text Box 55"/>
          <p:cNvSpPr txBox="1">
            <a:spLocks noChangeArrowheads="1"/>
          </p:cNvSpPr>
          <p:nvPr/>
        </p:nvSpPr>
        <p:spPr bwMode="auto">
          <a:xfrm>
            <a:off x="2246313" y="5661025"/>
            <a:ext cx="3794125" cy="1022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Merideth Norris (merideth@rtpnotes)</a:t>
            </a:r>
          </a:p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Alfred Daun (daun@rtpnotes)</a:t>
            </a:r>
          </a:p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Andre Asselin(asselin@rtpnotes)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3935413" y="6800850"/>
            <a:ext cx="80962" cy="3159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</a:t>
            </a:r>
          </a:p>
        </p:txBody>
      </p:sp>
      <p:sp>
        <p:nvSpPr>
          <p:cNvPr id="2105" name="Text Box 57"/>
          <p:cNvSpPr txBox="1">
            <a:spLocks noChangeArrowheads="1"/>
          </p:cNvSpPr>
          <p:nvPr/>
        </p:nvSpPr>
        <p:spPr bwMode="auto">
          <a:xfrm>
            <a:off x="4024313" y="7481888"/>
            <a:ext cx="82550" cy="3159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8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9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0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1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2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3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1274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5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6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7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8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1279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0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1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2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3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1284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5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6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7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89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0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1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2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95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6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7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8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9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1300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1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2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3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4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1305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6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7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8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1309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10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4057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Problem: Did not receive any messages from WSAAsync* APIs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Cause: When compiling the application, it probably linked to the wrong .LIB.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Solution: Make sure the correct .LIB file is linked: DAPWSOCK.LIB for Open32 (Windows APIs) applications; PMWSOCK.LIB for PM applications.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Problem: Winsock API failed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Cause: can be anything from invalid parameters to bad connection.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Solution: check the return code from the API and, if available, what is the return value from WSAGetLastError()?</a:t>
            </a:r>
          </a:p>
        </p:txBody>
      </p:sp>
      <p:sp>
        <p:nvSpPr>
          <p:cNvPr id="11311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Common User Problems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6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2308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9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0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1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2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3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4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5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6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9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0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1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2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3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2324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5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6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7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8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2329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0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1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2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2333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4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Debugging &amp; Troubleshooting</a:t>
            </a:r>
            <a:r>
              <a:rPr lang="en-US" altLang="es-EC" sz="2700" b="1" i="1">
                <a:solidFill>
                  <a:srgbClr val="000000"/>
                </a:solidFill>
                <a:latin typeface="Arial MT" charset="0"/>
              </a:rPr>
              <a:t> </a:t>
            </a:r>
          </a:p>
        </p:txBody>
      </p:sp>
      <p:sp>
        <p:nvSpPr>
          <p:cNvPr id="12335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4102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Types of information needed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Application logs, if available.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WSTRACE/WSFORMAT - provides entry/exit information of each WINSOCK function calls.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INETDBG - provides entry/exit information of the "real" socket APIs.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IPTRACE/IPFORMAT - provides detailed  information on sent/received packets.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NETSTAT - provides network status of local workstation, e.g., socket   connection, network interfaces, etc..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Note: Instruction can be found in either the user's guide or programming guide.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6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7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3322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3327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0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3332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3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4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5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6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37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8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9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0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1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3342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43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4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5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6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7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3348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9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0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1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2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3353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4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5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6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3357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8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6142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WinSock 1.1 for OS/2 provides software developers with a sockets layer trace mechanism. 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Each Winsock API call is traced upon entry and just prior to exit  from the OS/2 WinSock DLL (DAPWSOCK.DLL or PMWSOCK.DLL)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WSTRACE command enables and disables the WinSock trace in an OS/2 Session.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WSTRACE is shipped with the base operating system.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Trace is recorded in binary format. </a:t>
            </a:r>
          </a:p>
          <a:p>
            <a:pPr lvl="1"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The WSFORMAT command  converts the binary trace data  into a readable format.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WSFORMAT is shipped in the Warp  4.0 Toolkit, which is available on DevCon 11.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13359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WinSock Trace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4356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9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1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7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4372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4377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4381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1455738" y="2435225"/>
            <a:ext cx="5627687" cy="7572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wstrace [on | off] 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[filename | -p [pipename]] [-b buffsize]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Parameter  descriptions 										                                                                                    </a:t>
            </a: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on/off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Turns trace on/off, the default is on.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filename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file name that the trace output will be written to.  COM1-COM4 are acceptable filenames.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-p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pipename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name of an OS/2 pipe that the trace output will be written to.  If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pipename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is not specified with the -p parameter, the pipename defaults to WSTRACE. 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-b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buffsize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size of the global trace buffer.  The default is 64K.  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14383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WSTRACE 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Command Syntax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5370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5375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8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5380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1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2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3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4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85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6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7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8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91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2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3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4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5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5396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7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8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9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0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5401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2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3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4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5405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6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WSTRACE Continued</a:t>
            </a:r>
          </a:p>
        </p:txBody>
      </p:sp>
      <p:sp>
        <p:nvSpPr>
          <p:cNvPr id="15407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54895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WSTRACE Remarks</a:t>
            </a:r>
          </a:p>
          <a:p>
            <a:pPr>
              <a:spcAft>
                <a:spcPct val="15000"/>
              </a:spcAft>
            </a:pPr>
            <a:endParaRPr lang="en-US" altLang="es-EC" sz="2000" b="1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Tracing must be activated in the same OS/2 session as the WinSock application being traced.    </a:t>
            </a:r>
          </a:p>
          <a:p>
            <a:pPr lvl="1"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When neither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filename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nor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pipename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is specified, the default is to write the trace output to the file, WSTRACE.DMP in the local directory.  </a:t>
            </a:r>
          </a:p>
          <a:p>
            <a:pPr lvl="1"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When tracing to COM Ports, use the OS/2 MODE command to ensure that the output and input COM Port  settings are compatible.  Otherwise, unexpected results may occur.  </a:t>
            </a:r>
          </a:p>
          <a:p>
            <a:pPr lvl="1"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When specifying COM Ports or pipes as output, WSFORMAT must be invoked and ready to receive the binary trace data as input before executing the application being traced.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8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9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2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3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6394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6399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2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6404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5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6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7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8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09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0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1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2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3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6414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15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6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7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8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9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6420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1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2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3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4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6425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6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7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8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6429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30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6802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wsformat [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input_filename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| [-p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input_pipenam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e]]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[-f [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formatted_output_filename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]]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[-b [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binary_output_filename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]]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Parameter descriptions</a:t>
            </a: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input_filename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name of the input file that contains the trace data to format.  COM1-COM4 are  acceptable file names. 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-p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pipename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name of the OS/2 pipe that contains the trace data to format.  If a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pipename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is not specified with the -p parameter, the pipename defaults to WSTRACE.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-f 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formatted_output_file</a:t>
            </a:r>
          </a:p>
          <a:p>
            <a:pPr>
              <a:spcAft>
                <a:spcPct val="15000"/>
              </a:spcAft>
            </a:pP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name of the file that the formatted trace output will be written to.  If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formatted_output_file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is not specified with the -f parameter, the filename defaults to WSFORMAT.DMP in the local directory.  </a:t>
            </a:r>
          </a:p>
        </p:txBody>
      </p:sp>
      <p:sp>
        <p:nvSpPr>
          <p:cNvPr id="16431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WSFORMAT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Command Syntax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1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2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3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4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5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6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7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7418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19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0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1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2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7423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4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5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6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7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7428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29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0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1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2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7433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4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5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6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37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7438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7439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0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1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2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3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7444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5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6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7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48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7449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0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1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2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7453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7454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6035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Parameter descriptions Con't.  </a:t>
            </a: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-b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binary_output_file</a:t>
            </a:r>
          </a:p>
          <a:p>
            <a:pPr>
              <a:spcAft>
                <a:spcPct val="15000"/>
              </a:spcAft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Specifies the name of a file that will receive a copy of the binary data being formatted.  This can be used to save a copy of the trace information coming in from a COM Port or pipe.  If </a:t>
            </a:r>
            <a:r>
              <a:rPr lang="en-US" altLang="es-EC" sz="2000" i="1">
                <a:solidFill>
                  <a:srgbClr val="000000"/>
                </a:solidFill>
                <a:latin typeface="GillSans" charset="0"/>
              </a:rPr>
              <a:t>binary_output_file </a:t>
            </a: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is not specified with the -b parameter, the output file name defaults to WSTRACE.DMP in the local </a:t>
            </a: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 b="1">
                <a:solidFill>
                  <a:srgbClr val="000000"/>
                </a:solidFill>
                <a:latin typeface="GillSans" charset="0"/>
              </a:rPr>
              <a:t>WSFORMAT Remarks</a:t>
            </a: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If an output source is not specified, the formatted trace output defaults to the screen.  </a:t>
            </a:r>
          </a:p>
          <a:p>
            <a:pPr lvl="1">
              <a:spcAft>
                <a:spcPct val="15000"/>
              </a:spcAft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When specifying COM Ports, use the OS/2 MODE command to ensure that the input and output ComPort settings are compatible.   Otherwise, unexpected results may occur. 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endParaRPr lang="en-US" altLang="es-EC" sz="20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17455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WSFORMAT Continued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5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6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7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8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39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0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1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8442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3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4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5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6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8447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8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49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0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1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8452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3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4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5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6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8457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8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59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0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1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8462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8463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4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5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6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7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8468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69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0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1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2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8473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4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5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76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8477" name="Text Box 45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Winsock Trace 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Example</a:t>
            </a:r>
          </a:p>
        </p:txBody>
      </p:sp>
      <p:sp>
        <p:nvSpPr>
          <p:cNvPr id="18478" name="Text Box 46"/>
          <p:cNvSpPr txBox="1">
            <a:spLocks noChangeArrowheads="1"/>
          </p:cNvSpPr>
          <p:nvPr/>
        </p:nvSpPr>
        <p:spPr bwMode="auto">
          <a:xfrm>
            <a:off x="2357438" y="3560763"/>
            <a:ext cx="3201987" cy="3690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                                                        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                                                                                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WSFORMAT Version Warp 4.00.00                                     </a:t>
            </a: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Formatter Version</a:t>
            </a: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Winsock Trace - Version 1                                                   </a:t>
            </a: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WinSock Version</a:t>
            </a:r>
            <a:r>
              <a:rPr lang="en-US" altLang="es-EC" sz="700">
                <a:solidFill>
                  <a:srgbClr val="000000"/>
                </a:solidFill>
                <a:latin typeface="GillSans" charset="0"/>
              </a:rPr>
              <a:t> </a:t>
            </a: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Trace Date 07/15/1996   Trace Time 15:58:44.25                  </a:t>
            </a: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TimeStamp from Trace</a:t>
            </a: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Thread  TimeStamp  Winsock Function  (Parameters)           </a:t>
            </a: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Trace Heading</a:t>
            </a: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-------------------------------------------------------------------------------</a:t>
            </a:r>
          </a:p>
          <a:p>
            <a:pPr>
              <a:spcAft>
                <a:spcPct val="15000"/>
              </a:spcAft>
            </a:pP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Thread               WinSock Function            Parms passed to and returned</a:t>
            </a:r>
          </a:p>
          <a:p>
            <a:pPr>
              <a:spcAft>
                <a:spcPct val="15000"/>
              </a:spcAft>
            </a:pP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   ID                        Called                         from the WinSock Function</a:t>
            </a:r>
            <a:endParaRPr lang="en-US" altLang="es-EC" sz="600" i="1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 00001 15:58:54.44 WSASTARTUP Exit  (wVersionRequired=101, lpWSADATA=48708 Return=0)</a:t>
            </a:r>
          </a:p>
          <a:p>
            <a:pPr>
              <a:spcAft>
                <a:spcPct val="15000"/>
              </a:spcAft>
            </a:pP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700" b="1">
                <a:solidFill>
                  <a:srgbClr val="000000"/>
                </a:solidFill>
                <a:latin typeface="GillSans" charset="0"/>
              </a:rPr>
              <a:t>        </a:t>
            </a: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  Trace Entry                Function </a:t>
            </a:r>
          </a:p>
          <a:p>
            <a:pPr>
              <a:spcAft>
                <a:spcPct val="15000"/>
              </a:spcAft>
            </a:pPr>
            <a:r>
              <a:rPr lang="en-US" altLang="es-EC" sz="700" b="1" i="1">
                <a:solidFill>
                  <a:srgbClr val="000000"/>
                </a:solidFill>
                <a:latin typeface="GillSans" charset="0"/>
              </a:rPr>
              <a:t>         TimeStamp                Enry/Exit Indicator</a:t>
            </a: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endParaRPr lang="en-US" altLang="es-EC" sz="6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15:58:54.47 NTOHS Entry (netshort=43981)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15:58:54.50 NTOHS Exit  (netshort=43981, return=52651)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HTONS Entry (host=52651)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HTONS Exit  (host=52651, return=43981)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NTOHL Entry (netlong=2882409012)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NTOHL Exit  (netlong=2882409012, return=873647787)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HTONL Entry (host=873647787)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HTONL Exit  (host=873647787, return=2882409012)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WSACLEANUP Entry ()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WSAISBLOCKING Entry ()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15:58:54.53 WSAISBLOCKING Exit  (FALSE)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15:58:54.84 WSACLEANUP Exit  ( Return=0)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WSAISBLOCKING Entry ()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WSAISBLOCKING Exit  (FALSE)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WSASTARTUP Exit  (wVersionRequired=101, lpWSADATA=48708 Return=0)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GETPROTOBYNUMBER Entry (proto=0)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WSAISBLOCKING Entry ()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15:59:01.47 WSAISBLOCKING Exit  (FALSE)</a:t>
            </a:r>
          </a:p>
          <a:p>
            <a:pPr>
              <a:spcAft>
                <a:spcPct val="15000"/>
              </a:spcAft>
            </a:pPr>
            <a:r>
              <a:rPr lang="en-US" altLang="es-EC" sz="600">
                <a:solidFill>
                  <a:srgbClr val="000000"/>
                </a:solidFill>
                <a:latin typeface="GillSans" charset="0"/>
              </a:rPr>
              <a:t> 00001 15:59:01.50 GETPROTOBYNUMBER Exit  (proto=0 Return = NULL)</a:t>
            </a:r>
          </a:p>
        </p:txBody>
      </p:sp>
      <p:sp>
        <p:nvSpPr>
          <p:cNvPr id="18479" name="Line 47"/>
          <p:cNvSpPr>
            <a:spLocks noChangeShapeType="1"/>
          </p:cNvSpPr>
          <p:nvPr/>
        </p:nvSpPr>
        <p:spPr bwMode="auto">
          <a:xfrm>
            <a:off x="3460750" y="5467350"/>
            <a:ext cx="7938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0" name="Line 48"/>
          <p:cNvSpPr>
            <a:spLocks noChangeShapeType="1"/>
          </p:cNvSpPr>
          <p:nvPr/>
        </p:nvSpPr>
        <p:spPr bwMode="auto">
          <a:xfrm flipH="1">
            <a:off x="3517900" y="3822700"/>
            <a:ext cx="63182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1" name="Line 49"/>
          <p:cNvSpPr>
            <a:spLocks noChangeShapeType="1"/>
          </p:cNvSpPr>
          <p:nvPr/>
        </p:nvSpPr>
        <p:spPr bwMode="auto">
          <a:xfrm flipH="1">
            <a:off x="3225800" y="3932238"/>
            <a:ext cx="92392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2" name="Line 50"/>
          <p:cNvSpPr>
            <a:spLocks noChangeShapeType="1"/>
          </p:cNvSpPr>
          <p:nvPr/>
        </p:nvSpPr>
        <p:spPr bwMode="auto">
          <a:xfrm flipH="1">
            <a:off x="3889375" y="4052888"/>
            <a:ext cx="26987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3" name="Line 51"/>
          <p:cNvSpPr>
            <a:spLocks noChangeShapeType="1"/>
          </p:cNvSpPr>
          <p:nvPr/>
        </p:nvSpPr>
        <p:spPr bwMode="auto">
          <a:xfrm flipH="1">
            <a:off x="3998913" y="4273550"/>
            <a:ext cx="160337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4" name="Line 52"/>
          <p:cNvSpPr>
            <a:spLocks noChangeShapeType="1"/>
          </p:cNvSpPr>
          <p:nvPr/>
        </p:nvSpPr>
        <p:spPr bwMode="auto">
          <a:xfrm flipH="1">
            <a:off x="2332038" y="4694238"/>
            <a:ext cx="90487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5" name="Line 53"/>
          <p:cNvSpPr>
            <a:spLocks noChangeShapeType="1"/>
          </p:cNvSpPr>
          <p:nvPr/>
        </p:nvSpPr>
        <p:spPr bwMode="auto">
          <a:xfrm>
            <a:off x="2332038" y="4694238"/>
            <a:ext cx="160337" cy="160337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6" name="Line 54"/>
          <p:cNvSpPr>
            <a:spLocks noChangeShapeType="1"/>
          </p:cNvSpPr>
          <p:nvPr/>
        </p:nvSpPr>
        <p:spPr bwMode="auto">
          <a:xfrm flipH="1">
            <a:off x="3014663" y="4705350"/>
            <a:ext cx="111125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7" name="Line 55"/>
          <p:cNvSpPr>
            <a:spLocks noChangeShapeType="1"/>
          </p:cNvSpPr>
          <p:nvPr/>
        </p:nvSpPr>
        <p:spPr bwMode="auto">
          <a:xfrm>
            <a:off x="3024188" y="4705350"/>
            <a:ext cx="152400" cy="13970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8" name="Line 56"/>
          <p:cNvSpPr>
            <a:spLocks noChangeShapeType="1"/>
          </p:cNvSpPr>
          <p:nvPr/>
        </p:nvSpPr>
        <p:spPr bwMode="auto">
          <a:xfrm flipH="1">
            <a:off x="3898900" y="4705350"/>
            <a:ext cx="100013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89" name="Line 57"/>
          <p:cNvSpPr>
            <a:spLocks noChangeShapeType="1"/>
          </p:cNvSpPr>
          <p:nvPr/>
        </p:nvSpPr>
        <p:spPr bwMode="auto">
          <a:xfrm>
            <a:off x="3898900" y="4705350"/>
            <a:ext cx="139700" cy="149225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90" name="Line 58"/>
          <p:cNvSpPr>
            <a:spLocks noChangeShapeType="1"/>
          </p:cNvSpPr>
          <p:nvPr/>
        </p:nvSpPr>
        <p:spPr bwMode="auto">
          <a:xfrm flipH="1">
            <a:off x="2482850" y="5105400"/>
            <a:ext cx="1016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91" name="Line 59"/>
          <p:cNvSpPr>
            <a:spLocks noChangeShapeType="1"/>
          </p:cNvSpPr>
          <p:nvPr/>
        </p:nvSpPr>
        <p:spPr bwMode="auto">
          <a:xfrm flipH="1">
            <a:off x="3336925" y="5116513"/>
            <a:ext cx="100013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92" name="Line 60"/>
          <p:cNvSpPr>
            <a:spLocks noChangeShapeType="1"/>
          </p:cNvSpPr>
          <p:nvPr/>
        </p:nvSpPr>
        <p:spPr bwMode="auto">
          <a:xfrm flipV="1">
            <a:off x="3336925" y="4965700"/>
            <a:ext cx="169863" cy="150813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8493" name="Line 61"/>
          <p:cNvSpPr>
            <a:spLocks noChangeShapeType="1"/>
          </p:cNvSpPr>
          <p:nvPr/>
        </p:nvSpPr>
        <p:spPr bwMode="auto">
          <a:xfrm flipV="1">
            <a:off x="2482850" y="4975225"/>
            <a:ext cx="160338" cy="130175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triangl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9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0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1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2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3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4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5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9466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7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8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69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0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9471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2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3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4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5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9476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7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8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79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0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9481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2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3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4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5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9486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9487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8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89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0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1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9492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3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4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5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6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9497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8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499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9500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9501" name="Text Box 45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Winsock Trace Examples Con't</a:t>
            </a:r>
          </a:p>
        </p:txBody>
      </p:sp>
      <p:sp>
        <p:nvSpPr>
          <p:cNvPr id="19502" name="Text Box 46"/>
          <p:cNvSpPr txBox="1">
            <a:spLocks noChangeArrowheads="1"/>
          </p:cNvSpPr>
          <p:nvPr/>
        </p:nvSpPr>
        <p:spPr bwMode="auto">
          <a:xfrm>
            <a:off x="1698625" y="2668588"/>
            <a:ext cx="5127625" cy="73390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200025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Activate trace and redirect output to the file, trace.out.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The formatter (wsformat) accepts trace input from the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file, trace.out, and prints formatted output on the screen:</a:t>
            </a:r>
          </a:p>
          <a:p>
            <a:pPr lvl="1">
              <a:spcAft>
                <a:spcPct val="15000"/>
              </a:spcAft>
            </a:pPr>
            <a:endParaRPr lang="en-US" altLang="es-EC" sz="1300">
              <a:solidFill>
                <a:srgbClr val="000000"/>
              </a:solidFill>
              <a:latin typeface="Arial" pitchFamily="34" charset="0"/>
            </a:endParaRP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1.  wstrace trace.out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2.  wsformat trace.out</a:t>
            </a:r>
          </a:p>
          <a:p>
            <a:pPr lvl="1">
              <a:spcAft>
                <a:spcPct val="15000"/>
              </a:spcAft>
            </a:pPr>
            <a:endParaRPr lang="en-US" altLang="es-EC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Activate Trace and redirect output to the default pipe,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\pipe\wspipe.  The formatter, which must be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activated first, accepts input from the default pipe and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writes the formatted output to a file, trace.out.  It also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creates a copy of the binary trace output in a file called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trace.bin:</a:t>
            </a:r>
          </a:p>
          <a:p>
            <a:pPr lvl="1">
              <a:spcAft>
                <a:spcPct val="15000"/>
              </a:spcAft>
            </a:pPr>
            <a:endParaRPr lang="en-US" altLang="es-EC" sz="1300">
              <a:solidFill>
                <a:srgbClr val="000000"/>
              </a:solidFill>
              <a:latin typeface="Arial" pitchFamily="34" charset="0"/>
            </a:endParaRP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1.  wsformat -p -f trace.out -b trace.bin	 (OS/2 Session A)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2.  wstrace -p                                      	 (OS/2 Session B)</a:t>
            </a:r>
          </a:p>
          <a:p>
            <a:pPr lvl="1">
              <a:spcAft>
                <a:spcPct val="15000"/>
              </a:spcAft>
            </a:pPr>
            <a:endParaRPr lang="en-US" altLang="es-EC" sz="1300">
              <a:solidFill>
                <a:srgbClr val="000000"/>
              </a:solidFill>
              <a:latin typeface="Arial" pitchFamily="34" charset="0"/>
            </a:endParaRP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Activate trace and redirect output to COM1.  The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formatter, which must be activated first, accepts input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from COM1 and writes the formatted output to a file,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trace.out.  The OS/2 MODE command is first issued to </a:t>
            </a:r>
          </a:p>
          <a:p>
            <a:pPr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synchronize COM port settings on both machines. 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 	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1.  mode com1 :14400, N,8, 1,p  (OS/2 session on both machines)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    (14400 baud, no parity, 8 data bits, 1 stop bit, 30 sec. timeout )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2.  wsformat com1 -f  trace.out</a:t>
            </a:r>
          </a:p>
          <a:p>
            <a:pPr lvl="1">
              <a:spcAft>
                <a:spcPct val="15000"/>
              </a:spcAft>
            </a:pPr>
            <a:r>
              <a:rPr lang="en-US" altLang="es-EC" sz="1300">
                <a:solidFill>
                  <a:srgbClr val="000000"/>
                </a:solidFill>
                <a:latin typeface="Arial" pitchFamily="34" charset="0"/>
              </a:rPr>
              <a:t>3.  wstrace on com1</a:t>
            </a:r>
          </a:p>
          <a:p>
            <a:pPr lvl="1">
              <a:spcAft>
                <a:spcPct val="15000"/>
              </a:spcAft>
            </a:pPr>
            <a:endParaRPr lang="en-US" altLang="es-EC" sz="1300">
              <a:solidFill>
                <a:srgbClr val="000000"/>
              </a:solidFill>
              <a:latin typeface="Arial" pitchFamily="34" charset="0"/>
            </a:endParaRP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3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4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5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6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7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8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89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0490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1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2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3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4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0495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6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7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8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499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0500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1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2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3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4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505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6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7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8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09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0510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511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2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3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4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5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0516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7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8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19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0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0521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2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3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4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0525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6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6245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DAPWSOCK/PMWSOCK Module/Function List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ASYNC.C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WSAAsyncGetXbyY()s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WSAAsyncSelect()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WSACancelAsyncRequest()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functions used to control asynchronous operation.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BLOKHOOK.C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WSAIsBlocking()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WSASetBlockingHook()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WSAUnhookBlockingHook()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WSACancelBlockingCall()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functions used to control blocking hook operation.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BSD.C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BSD socket APIs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function used to determine the socket type.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__WSAFDIsSet()</a:t>
            </a:r>
          </a:p>
        </p:txBody>
      </p:sp>
      <p:sp>
        <p:nvSpPr>
          <p:cNvPr id="20527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3092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3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4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6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097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8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9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0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1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3102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103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4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5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6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7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3108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9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0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1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2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3113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4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5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6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3117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8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46720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Description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Provides Winsock 1.1 APIs for native OS/2 socket applications that run in either Open32 or PM environment.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References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Windows Sockets Version 1.1 (www.stardust.com)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IBM TCP/IP for OS/2 Warp Programming Reference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OS/2 Winsock 1.1: Design &amp; Architecture (os2/design/winsock.sam in CMVC)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Winsock 2 Debug and Trace Facilities (dbgspec.doc which can be found in the "Winsock 2 Specifications and Header Files" page provided by   www.stardust.com) </a:t>
            </a:r>
          </a:p>
        </p:txBody>
      </p:sp>
      <p:sp>
        <p:nvSpPr>
          <p:cNvPr id="3119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7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8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09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0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1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2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3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21514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5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6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7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18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21519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0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1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2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3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21524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5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6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7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28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1529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0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1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2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3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21534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1535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6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7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8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39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21540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1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2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3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4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21545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6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7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48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21549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550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Continued</a:t>
            </a:r>
          </a:p>
        </p:txBody>
      </p:sp>
      <p:sp>
        <p:nvSpPr>
          <p:cNvPr id="21551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46180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306388" indent="-11271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COPY.C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functions used to copy result from the real getXbyY() to user-defined buffer.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TRACE.C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functions used to handle tracing.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panic(): an exit function when the DLL encounters "catastrophic" errors.  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TRFUNCTS.C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Internal trace functions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WSA.C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WSAGetLastError()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WSASetLastError()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WSAStartup()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WSACleanup()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9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4111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4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4116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7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8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9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1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2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3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4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5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4126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7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8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9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0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1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4132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3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4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5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6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4137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8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9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40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4141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42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Terminology</a:t>
            </a:r>
          </a:p>
        </p:txBody>
      </p:sp>
      <p:sp>
        <p:nvSpPr>
          <p:cNvPr id="4143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3702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Asynchronous Functions (WSAAsync*) - asynchronous versions of the standard getXbyY() and select() functions.   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Blocking Hook Support - functions called by Windows to check the completion of a blocking socket call. 		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DAPWSOCK.DLL/LIB - Open32 version of Winsock 1.1 API library.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Open32 - A set of Windows APIs used mainly for porting Windows applications to OS/2. 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PMWSOCK.DLL/LIB - PM version of Winsock 1.1 API library.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3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4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5135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6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7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8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9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5140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1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2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3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4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45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6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7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8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9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5150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51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2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3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4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5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5156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7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8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9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0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5161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2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3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4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5165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6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</p:txBody>
      </p:sp>
      <p:sp>
        <p:nvSpPr>
          <p:cNvPr id="5167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19478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Supported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All Winsock 1.1 APIs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WSTrace/WSFormat (based on Winsock 2 Debug/Trace Document)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Unsupported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NA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1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6164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5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6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7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69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0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1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2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3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6174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75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6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7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8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9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6180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1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2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3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4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6185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6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7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8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6189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90" name="Text Box 46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Limitations &amp; Dependencies</a:t>
            </a:r>
          </a:p>
        </p:txBody>
      </p:sp>
      <p:sp>
        <p:nvSpPr>
          <p:cNvPr id="6191" name="Text Box 47"/>
          <p:cNvSpPr txBox="1">
            <a:spLocks noChangeArrowheads="1"/>
          </p:cNvSpPr>
          <p:nvPr/>
        </p:nvSpPr>
        <p:spPr bwMode="auto">
          <a:xfrm>
            <a:off x="1441450" y="2781300"/>
            <a:ext cx="5627688" cy="1549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Runs on OS/2 V4.0 (Merlin) or later releases.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7178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7183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4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5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6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7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7188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9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0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1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2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3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4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5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6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9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0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1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2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3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7204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5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6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7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8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7209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0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1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2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7213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4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19923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Installed files that make up this function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\mptn\dll\dapwsock.dll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\mptn\dll\pmwsock.dll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\tcpip\bin\wstrace.cmd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Migration/Compatibility Issues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NA</a:t>
            </a:r>
          </a:p>
        </p:txBody>
      </p:sp>
      <p:sp>
        <p:nvSpPr>
          <p:cNvPr id="7215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Installation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8212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17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23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8228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8233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8237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8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1549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NA</a:t>
            </a:r>
          </a:p>
        </p:txBody>
      </p:sp>
      <p:sp>
        <p:nvSpPr>
          <p:cNvPr id="8239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Configuration &amp; Setup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1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2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3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4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9226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7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8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9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0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9231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2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3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4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5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9236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7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8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9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1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2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3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4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5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9246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7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8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9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0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1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9252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3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4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5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6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9257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8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9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60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9261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62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1549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All Winsock APIs are called by user .exe or .dll.  The first Winsock function to be called MUST BE WSAStartup().   </a:t>
            </a:r>
          </a:p>
        </p:txBody>
      </p:sp>
      <p:sp>
        <p:nvSpPr>
          <p:cNvPr id="9263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Invocation &amp; Startup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Line 3"/>
          <p:cNvSpPr>
            <a:spLocks noChangeShapeType="1"/>
          </p:cNvSpPr>
          <p:nvPr/>
        </p:nvSpPr>
        <p:spPr bwMode="auto">
          <a:xfrm flipV="1">
            <a:off x="1087438" y="2192338"/>
            <a:ext cx="1587" cy="7815262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 flipH="1">
            <a:off x="3059113" y="2162175"/>
            <a:ext cx="3948112" cy="0"/>
          </a:xfrm>
          <a:prstGeom prst="line">
            <a:avLst/>
          </a:prstGeom>
          <a:noFill/>
          <a:ln w="50800">
            <a:solidFill>
              <a:srgbClr val="323232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1249363" y="1682750"/>
            <a:ext cx="149225" cy="454025"/>
          </a:xfrm>
          <a:custGeom>
            <a:avLst/>
            <a:gdLst>
              <a:gd name="T0" fmla="*/ 3 w 94"/>
              <a:gd name="T1" fmla="*/ 286 h 286"/>
              <a:gd name="T2" fmla="*/ 94 w 94"/>
              <a:gd name="T3" fmla="*/ 216 h 286"/>
              <a:gd name="T4" fmla="*/ 94 w 94"/>
              <a:gd name="T5" fmla="*/ 0 h 286"/>
              <a:gd name="T6" fmla="*/ 0 w 94"/>
              <a:gd name="T7" fmla="*/ 64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4" h="286">
                <a:moveTo>
                  <a:pt x="3" y="286"/>
                </a:moveTo>
                <a:lnTo>
                  <a:pt x="94" y="216"/>
                </a:lnTo>
                <a:lnTo>
                  <a:pt x="94" y="0"/>
                </a:lnTo>
                <a:lnTo>
                  <a:pt x="0" y="64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911225" y="1758950"/>
            <a:ext cx="341313" cy="379413"/>
          </a:xfrm>
          <a:custGeom>
            <a:avLst/>
            <a:gdLst>
              <a:gd name="T0" fmla="*/ 0 w 215"/>
              <a:gd name="T1" fmla="*/ 0 h 239"/>
              <a:gd name="T2" fmla="*/ 215 w 215"/>
              <a:gd name="T3" fmla="*/ 17 h 239"/>
              <a:gd name="T4" fmla="*/ 215 w 215"/>
              <a:gd name="T5" fmla="*/ 239 h 239"/>
              <a:gd name="T6" fmla="*/ 0 w 215"/>
              <a:gd name="T7" fmla="*/ 216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5" h="239">
                <a:moveTo>
                  <a:pt x="0" y="0"/>
                </a:moveTo>
                <a:lnTo>
                  <a:pt x="215" y="17"/>
                </a:lnTo>
                <a:lnTo>
                  <a:pt x="215" y="239"/>
                </a:lnTo>
                <a:lnTo>
                  <a:pt x="0" y="216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947738" y="1801813"/>
            <a:ext cx="265112" cy="288925"/>
          </a:xfrm>
          <a:custGeom>
            <a:avLst/>
            <a:gdLst>
              <a:gd name="T0" fmla="*/ 0 w 167"/>
              <a:gd name="T1" fmla="*/ 0 h 182"/>
              <a:gd name="T2" fmla="*/ 167 w 167"/>
              <a:gd name="T3" fmla="*/ 13 h 182"/>
              <a:gd name="T4" fmla="*/ 166 w 167"/>
              <a:gd name="T5" fmla="*/ 182 h 182"/>
              <a:gd name="T6" fmla="*/ 0 w 167"/>
              <a:gd name="T7" fmla="*/ 164 h 18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7" h="182">
                <a:moveTo>
                  <a:pt x="0" y="0"/>
                </a:moveTo>
                <a:lnTo>
                  <a:pt x="167" y="13"/>
                </a:lnTo>
                <a:lnTo>
                  <a:pt x="166" y="182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444444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915988" y="1663700"/>
            <a:ext cx="482600" cy="119063"/>
          </a:xfrm>
          <a:custGeom>
            <a:avLst/>
            <a:gdLst>
              <a:gd name="T0" fmla="*/ 213 w 304"/>
              <a:gd name="T1" fmla="*/ 75 h 75"/>
              <a:gd name="T2" fmla="*/ 304 w 304"/>
              <a:gd name="T3" fmla="*/ 11 h 75"/>
              <a:gd name="T4" fmla="*/ 117 w 304"/>
              <a:gd name="T5" fmla="*/ 0 h 75"/>
              <a:gd name="T6" fmla="*/ 0 w 304"/>
              <a:gd name="T7" fmla="*/ 59 h 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4" h="75">
                <a:moveTo>
                  <a:pt x="213" y="75"/>
                </a:moveTo>
                <a:lnTo>
                  <a:pt x="304" y="11"/>
                </a:lnTo>
                <a:lnTo>
                  <a:pt x="117" y="0"/>
                </a:lnTo>
                <a:lnTo>
                  <a:pt x="0" y="5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987425" y="17891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T</a:t>
            </a:r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1328738" y="1689100"/>
            <a:ext cx="469900" cy="131763"/>
          </a:xfrm>
          <a:custGeom>
            <a:avLst/>
            <a:gdLst>
              <a:gd name="T0" fmla="*/ 182 w 296"/>
              <a:gd name="T1" fmla="*/ 83 h 83"/>
              <a:gd name="T2" fmla="*/ 296 w 296"/>
              <a:gd name="T3" fmla="*/ 24 h 83"/>
              <a:gd name="T4" fmla="*/ 118 w 296"/>
              <a:gd name="T5" fmla="*/ 0 h 83"/>
              <a:gd name="T6" fmla="*/ 0 w 296"/>
              <a:gd name="T7" fmla="*/ 53 h 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96" h="83">
                <a:moveTo>
                  <a:pt x="182" y="83"/>
                </a:moveTo>
                <a:lnTo>
                  <a:pt x="296" y="24"/>
                </a:lnTo>
                <a:lnTo>
                  <a:pt x="118" y="0"/>
                </a:lnTo>
                <a:lnTo>
                  <a:pt x="0" y="53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600200" y="1728788"/>
            <a:ext cx="195263" cy="423862"/>
          </a:xfrm>
          <a:custGeom>
            <a:avLst/>
            <a:gdLst>
              <a:gd name="T0" fmla="*/ 0 w 123"/>
              <a:gd name="T1" fmla="*/ 267 h 267"/>
              <a:gd name="T2" fmla="*/ 109 w 123"/>
              <a:gd name="T3" fmla="*/ 209 h 267"/>
              <a:gd name="T4" fmla="*/ 123 w 123"/>
              <a:gd name="T5" fmla="*/ 0 h 267"/>
              <a:gd name="T6" fmla="*/ 6 w 123"/>
              <a:gd name="T7" fmla="*/ 55 h 2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3" h="267">
                <a:moveTo>
                  <a:pt x="0" y="267"/>
                </a:moveTo>
                <a:lnTo>
                  <a:pt x="109" y="209"/>
                </a:lnTo>
                <a:lnTo>
                  <a:pt x="123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737373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319213" y="1773238"/>
            <a:ext cx="292100" cy="382587"/>
          </a:xfrm>
          <a:custGeom>
            <a:avLst/>
            <a:gdLst>
              <a:gd name="T0" fmla="*/ 6 w 184"/>
              <a:gd name="T1" fmla="*/ 0 h 241"/>
              <a:gd name="T2" fmla="*/ 184 w 184"/>
              <a:gd name="T3" fmla="*/ 28 h 241"/>
              <a:gd name="T4" fmla="*/ 177 w 184"/>
              <a:gd name="T5" fmla="*/ 241 h 241"/>
              <a:gd name="T6" fmla="*/ 0 w 184"/>
              <a:gd name="T7" fmla="*/ 205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4" h="241">
                <a:moveTo>
                  <a:pt x="6" y="0"/>
                </a:moveTo>
                <a:lnTo>
                  <a:pt x="184" y="28"/>
                </a:lnTo>
                <a:lnTo>
                  <a:pt x="177" y="241"/>
                </a:lnTo>
                <a:lnTo>
                  <a:pt x="0" y="205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1357313" y="1820863"/>
            <a:ext cx="212725" cy="292100"/>
          </a:xfrm>
          <a:custGeom>
            <a:avLst/>
            <a:gdLst>
              <a:gd name="T0" fmla="*/ 6 w 134"/>
              <a:gd name="T1" fmla="*/ 0 h 184"/>
              <a:gd name="T2" fmla="*/ 134 w 134"/>
              <a:gd name="T3" fmla="*/ 22 h 184"/>
              <a:gd name="T4" fmla="*/ 129 w 134"/>
              <a:gd name="T5" fmla="*/ 184 h 184"/>
              <a:gd name="T6" fmla="*/ 0 w 134"/>
              <a:gd name="T7" fmla="*/ 156 h 1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4" h="184">
                <a:moveTo>
                  <a:pt x="6" y="0"/>
                </a:moveTo>
                <a:lnTo>
                  <a:pt x="134" y="22"/>
                </a:lnTo>
                <a:lnTo>
                  <a:pt x="129" y="184"/>
                </a:lnTo>
                <a:lnTo>
                  <a:pt x="0" y="156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F0F0F0"/>
              </a:gs>
            </a:gsLst>
            <a:path path="rect">
              <a:fillToRect t="100000" r="100000"/>
            </a:path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358900" y="1800225"/>
            <a:ext cx="200025" cy="3095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C</a:t>
            </a:r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2162175" y="1765300"/>
            <a:ext cx="550863" cy="144463"/>
          </a:xfrm>
          <a:custGeom>
            <a:avLst/>
            <a:gdLst>
              <a:gd name="T0" fmla="*/ 213 w 347"/>
              <a:gd name="T1" fmla="*/ 91 h 91"/>
              <a:gd name="T2" fmla="*/ 347 w 347"/>
              <a:gd name="T3" fmla="*/ 26 h 91"/>
              <a:gd name="T4" fmla="*/ 140 w 347"/>
              <a:gd name="T5" fmla="*/ 0 h 91"/>
              <a:gd name="T6" fmla="*/ 0 w 347"/>
              <a:gd name="T7" fmla="*/ 58 h 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47" h="91">
                <a:moveTo>
                  <a:pt x="213" y="91"/>
                </a:moveTo>
                <a:lnTo>
                  <a:pt x="347" y="26"/>
                </a:lnTo>
                <a:lnTo>
                  <a:pt x="140" y="0"/>
                </a:lnTo>
                <a:lnTo>
                  <a:pt x="0" y="58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2495550" y="1803400"/>
            <a:ext cx="217488" cy="455613"/>
          </a:xfrm>
          <a:custGeom>
            <a:avLst/>
            <a:gdLst>
              <a:gd name="T0" fmla="*/ 6 w 137"/>
              <a:gd name="T1" fmla="*/ 287 h 287"/>
              <a:gd name="T2" fmla="*/ 137 w 137"/>
              <a:gd name="T3" fmla="*/ 189 h 287"/>
              <a:gd name="T4" fmla="*/ 135 w 137"/>
              <a:gd name="T5" fmla="*/ 0 h 287"/>
              <a:gd name="T6" fmla="*/ 0 w 137"/>
              <a:gd name="T7" fmla="*/ 67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287">
                <a:moveTo>
                  <a:pt x="6" y="287"/>
                </a:moveTo>
                <a:lnTo>
                  <a:pt x="137" y="189"/>
                </a:lnTo>
                <a:lnTo>
                  <a:pt x="135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Freeform 17"/>
          <p:cNvSpPr>
            <a:spLocks noChangeArrowheads="1"/>
          </p:cNvSpPr>
          <p:nvPr/>
        </p:nvSpPr>
        <p:spPr bwMode="auto">
          <a:xfrm>
            <a:off x="2157413" y="1860550"/>
            <a:ext cx="339725" cy="420688"/>
          </a:xfrm>
          <a:custGeom>
            <a:avLst/>
            <a:gdLst>
              <a:gd name="T0" fmla="*/ 0 w 214"/>
              <a:gd name="T1" fmla="*/ 0 h 265"/>
              <a:gd name="T2" fmla="*/ 214 w 214"/>
              <a:gd name="T3" fmla="*/ 31 h 265"/>
              <a:gd name="T4" fmla="*/ 214 w 214"/>
              <a:gd name="T5" fmla="*/ 265 h 265"/>
              <a:gd name="T6" fmla="*/ 0 w 214"/>
              <a:gd name="T7" fmla="*/ 228 h 2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4" h="265">
                <a:moveTo>
                  <a:pt x="0" y="0"/>
                </a:moveTo>
                <a:lnTo>
                  <a:pt x="214" y="31"/>
                </a:lnTo>
                <a:lnTo>
                  <a:pt x="214" y="265"/>
                </a:lnTo>
                <a:lnTo>
                  <a:pt x="0" y="228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Freeform 18"/>
          <p:cNvSpPr>
            <a:spLocks noChangeArrowheads="1"/>
          </p:cNvSpPr>
          <p:nvPr/>
        </p:nvSpPr>
        <p:spPr bwMode="auto">
          <a:xfrm>
            <a:off x="2198688" y="1914525"/>
            <a:ext cx="249237" cy="311150"/>
          </a:xfrm>
          <a:custGeom>
            <a:avLst/>
            <a:gdLst>
              <a:gd name="T0" fmla="*/ 0 w 157"/>
              <a:gd name="T1" fmla="*/ 0 h 196"/>
              <a:gd name="T2" fmla="*/ 156 w 157"/>
              <a:gd name="T3" fmla="*/ 23 h 196"/>
              <a:gd name="T4" fmla="*/ 157 w 157"/>
              <a:gd name="T5" fmla="*/ 196 h 196"/>
              <a:gd name="T6" fmla="*/ 1 w 157"/>
              <a:gd name="T7" fmla="*/ 167 h 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57" h="196">
                <a:moveTo>
                  <a:pt x="0" y="0"/>
                </a:moveTo>
                <a:lnTo>
                  <a:pt x="156" y="23"/>
                </a:lnTo>
                <a:lnTo>
                  <a:pt x="157" y="196"/>
                </a:lnTo>
                <a:lnTo>
                  <a:pt x="1" y="167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2274888" y="1912938"/>
            <a:ext cx="106362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808080"/>
                </a:solidFill>
              </a:rPr>
              <a:t>I</a:t>
            </a:r>
          </a:p>
        </p:txBody>
      </p:sp>
      <p:sp>
        <p:nvSpPr>
          <p:cNvPr id="10260" name="Freeform 20"/>
          <p:cNvSpPr>
            <a:spLocks noChangeArrowheads="1"/>
          </p:cNvSpPr>
          <p:nvPr/>
        </p:nvSpPr>
        <p:spPr bwMode="auto">
          <a:xfrm>
            <a:off x="2447925" y="1858963"/>
            <a:ext cx="563563" cy="179387"/>
          </a:xfrm>
          <a:custGeom>
            <a:avLst/>
            <a:gdLst>
              <a:gd name="T0" fmla="*/ 220 w 355"/>
              <a:gd name="T1" fmla="*/ 113 h 113"/>
              <a:gd name="T2" fmla="*/ 355 w 355"/>
              <a:gd name="T3" fmla="*/ 37 h 113"/>
              <a:gd name="T4" fmla="*/ 135 w 355"/>
              <a:gd name="T5" fmla="*/ 0 h 113"/>
              <a:gd name="T6" fmla="*/ 0 w 355"/>
              <a:gd name="T7" fmla="*/ 65 h 11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5" h="113">
                <a:moveTo>
                  <a:pt x="220" y="113"/>
                </a:moveTo>
                <a:lnTo>
                  <a:pt x="355" y="37"/>
                </a:lnTo>
                <a:lnTo>
                  <a:pt x="135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1" name="Freeform 21"/>
          <p:cNvSpPr>
            <a:spLocks noChangeArrowheads="1"/>
          </p:cNvSpPr>
          <p:nvPr/>
        </p:nvSpPr>
        <p:spPr bwMode="auto">
          <a:xfrm>
            <a:off x="2794000" y="1916113"/>
            <a:ext cx="225425" cy="501650"/>
          </a:xfrm>
          <a:custGeom>
            <a:avLst/>
            <a:gdLst>
              <a:gd name="T0" fmla="*/ 3 w 142"/>
              <a:gd name="T1" fmla="*/ 316 h 316"/>
              <a:gd name="T2" fmla="*/ 142 w 142"/>
              <a:gd name="T3" fmla="*/ 237 h 316"/>
              <a:gd name="T4" fmla="*/ 137 w 142"/>
              <a:gd name="T5" fmla="*/ 0 h 316"/>
              <a:gd name="T6" fmla="*/ 0 w 142"/>
              <a:gd name="T7" fmla="*/ 78 h 3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2" h="316">
                <a:moveTo>
                  <a:pt x="3" y="316"/>
                </a:moveTo>
                <a:lnTo>
                  <a:pt x="142" y="237"/>
                </a:lnTo>
                <a:lnTo>
                  <a:pt x="137" y="0"/>
                </a:lnTo>
                <a:lnTo>
                  <a:pt x="0" y="78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Freeform 22"/>
          <p:cNvSpPr>
            <a:spLocks noChangeArrowheads="1"/>
          </p:cNvSpPr>
          <p:nvPr/>
        </p:nvSpPr>
        <p:spPr bwMode="auto">
          <a:xfrm>
            <a:off x="2447925" y="1966913"/>
            <a:ext cx="347663" cy="452437"/>
          </a:xfrm>
          <a:custGeom>
            <a:avLst/>
            <a:gdLst>
              <a:gd name="T0" fmla="*/ 0 w 219"/>
              <a:gd name="T1" fmla="*/ 0 h 285"/>
              <a:gd name="T2" fmla="*/ 218 w 219"/>
              <a:gd name="T3" fmla="*/ 45 h 285"/>
              <a:gd name="T4" fmla="*/ 219 w 219"/>
              <a:gd name="T5" fmla="*/ 285 h 285"/>
              <a:gd name="T6" fmla="*/ 2 w 219"/>
              <a:gd name="T7" fmla="*/ 235 h 2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85">
                <a:moveTo>
                  <a:pt x="0" y="0"/>
                </a:moveTo>
                <a:lnTo>
                  <a:pt x="218" y="45"/>
                </a:lnTo>
                <a:lnTo>
                  <a:pt x="219" y="285"/>
                </a:lnTo>
                <a:lnTo>
                  <a:pt x="2" y="235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Freeform 23"/>
          <p:cNvSpPr>
            <a:spLocks noChangeArrowheads="1"/>
          </p:cNvSpPr>
          <p:nvPr/>
        </p:nvSpPr>
        <p:spPr bwMode="auto">
          <a:xfrm>
            <a:off x="2489200" y="2014538"/>
            <a:ext cx="263525" cy="349250"/>
          </a:xfrm>
          <a:custGeom>
            <a:avLst/>
            <a:gdLst>
              <a:gd name="T0" fmla="*/ 0 w 166"/>
              <a:gd name="T1" fmla="*/ 0 h 220"/>
              <a:gd name="T2" fmla="*/ 165 w 166"/>
              <a:gd name="T3" fmla="*/ 37 h 220"/>
              <a:gd name="T4" fmla="*/ 166 w 166"/>
              <a:gd name="T5" fmla="*/ 220 h 220"/>
              <a:gd name="T6" fmla="*/ 2 w 166"/>
              <a:gd name="T7" fmla="*/ 184 h 22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6" h="220">
                <a:moveTo>
                  <a:pt x="0" y="0"/>
                </a:moveTo>
                <a:lnTo>
                  <a:pt x="165" y="37"/>
                </a:lnTo>
                <a:lnTo>
                  <a:pt x="166" y="220"/>
                </a:lnTo>
                <a:lnTo>
                  <a:pt x="2" y="184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2536825" y="2043113"/>
            <a:ext cx="169863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65" name="Freeform 25"/>
          <p:cNvSpPr>
            <a:spLocks noChangeArrowheads="1"/>
          </p:cNvSpPr>
          <p:nvPr/>
        </p:nvSpPr>
        <p:spPr bwMode="auto">
          <a:xfrm>
            <a:off x="2003425" y="1773238"/>
            <a:ext cx="153988" cy="457200"/>
          </a:xfrm>
          <a:custGeom>
            <a:avLst/>
            <a:gdLst>
              <a:gd name="T0" fmla="*/ 1 w 97"/>
              <a:gd name="T1" fmla="*/ 288 h 288"/>
              <a:gd name="T2" fmla="*/ 93 w 97"/>
              <a:gd name="T3" fmla="*/ 218 h 288"/>
              <a:gd name="T4" fmla="*/ 97 w 97"/>
              <a:gd name="T5" fmla="*/ 0 h 288"/>
              <a:gd name="T6" fmla="*/ 0 w 97"/>
              <a:gd name="T7" fmla="*/ 67 h 2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7" h="288">
                <a:moveTo>
                  <a:pt x="1" y="288"/>
                </a:moveTo>
                <a:lnTo>
                  <a:pt x="93" y="218"/>
                </a:lnTo>
                <a:lnTo>
                  <a:pt x="97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6" name="Freeform 26"/>
          <p:cNvSpPr>
            <a:spLocks noChangeArrowheads="1"/>
          </p:cNvSpPr>
          <p:nvPr/>
        </p:nvSpPr>
        <p:spPr bwMode="auto">
          <a:xfrm>
            <a:off x="1670050" y="1755775"/>
            <a:ext cx="487363" cy="125413"/>
          </a:xfrm>
          <a:custGeom>
            <a:avLst/>
            <a:gdLst>
              <a:gd name="T0" fmla="*/ 212 w 307"/>
              <a:gd name="T1" fmla="*/ 79 h 79"/>
              <a:gd name="T2" fmla="*/ 307 w 307"/>
              <a:gd name="T3" fmla="*/ 10 h 79"/>
              <a:gd name="T4" fmla="*/ 121 w 307"/>
              <a:gd name="T5" fmla="*/ 0 h 79"/>
              <a:gd name="T6" fmla="*/ 0 w 307"/>
              <a:gd name="T7" fmla="*/ 65 h 7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7" h="79">
                <a:moveTo>
                  <a:pt x="212" y="79"/>
                </a:moveTo>
                <a:lnTo>
                  <a:pt x="307" y="10"/>
                </a:lnTo>
                <a:lnTo>
                  <a:pt x="121" y="0"/>
                </a:lnTo>
                <a:lnTo>
                  <a:pt x="0" y="65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7" name="Freeform 27"/>
          <p:cNvSpPr>
            <a:spLocks noChangeArrowheads="1"/>
          </p:cNvSpPr>
          <p:nvPr/>
        </p:nvSpPr>
        <p:spPr bwMode="auto">
          <a:xfrm>
            <a:off x="1673225" y="1857375"/>
            <a:ext cx="334963" cy="371475"/>
          </a:xfrm>
          <a:custGeom>
            <a:avLst/>
            <a:gdLst>
              <a:gd name="T0" fmla="*/ 0 w 211"/>
              <a:gd name="T1" fmla="*/ 0 h 234"/>
              <a:gd name="T2" fmla="*/ 207 w 211"/>
              <a:gd name="T3" fmla="*/ 12 h 234"/>
              <a:gd name="T4" fmla="*/ 211 w 211"/>
              <a:gd name="T5" fmla="*/ 234 h 234"/>
              <a:gd name="T6" fmla="*/ 2 w 211"/>
              <a:gd name="T7" fmla="*/ 213 h 23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1" h="234">
                <a:moveTo>
                  <a:pt x="0" y="0"/>
                </a:moveTo>
                <a:lnTo>
                  <a:pt x="207" y="12"/>
                </a:lnTo>
                <a:lnTo>
                  <a:pt x="211" y="234"/>
                </a:lnTo>
                <a:lnTo>
                  <a:pt x="2" y="213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8" name="Freeform 28"/>
          <p:cNvSpPr>
            <a:spLocks noChangeArrowheads="1"/>
          </p:cNvSpPr>
          <p:nvPr/>
        </p:nvSpPr>
        <p:spPr bwMode="auto">
          <a:xfrm>
            <a:off x="1709738" y="1905000"/>
            <a:ext cx="255587" cy="277813"/>
          </a:xfrm>
          <a:custGeom>
            <a:avLst/>
            <a:gdLst>
              <a:gd name="T0" fmla="*/ 0 w 161"/>
              <a:gd name="T1" fmla="*/ 0 h 175"/>
              <a:gd name="T2" fmla="*/ 158 w 161"/>
              <a:gd name="T3" fmla="*/ 10 h 175"/>
              <a:gd name="T4" fmla="*/ 161 w 161"/>
              <a:gd name="T5" fmla="*/ 175 h 175"/>
              <a:gd name="T6" fmla="*/ 2 w 161"/>
              <a:gd name="T7" fmla="*/ 160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1" h="175">
                <a:moveTo>
                  <a:pt x="0" y="0"/>
                </a:moveTo>
                <a:lnTo>
                  <a:pt x="158" y="10"/>
                </a:lnTo>
                <a:lnTo>
                  <a:pt x="161" y="175"/>
                </a:lnTo>
                <a:lnTo>
                  <a:pt x="2" y="160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9" name="Text Box 29"/>
          <p:cNvSpPr txBox="1">
            <a:spLocks noChangeArrowheads="1"/>
          </p:cNvSpPr>
          <p:nvPr/>
        </p:nvSpPr>
        <p:spPr bwMode="auto">
          <a:xfrm>
            <a:off x="2032000" y="1855788"/>
            <a:ext cx="77788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/</a:t>
            </a:r>
          </a:p>
        </p:txBody>
      </p:sp>
      <p:sp>
        <p:nvSpPr>
          <p:cNvPr id="10270" name="Text Box 30"/>
          <p:cNvSpPr txBox="1">
            <a:spLocks noChangeArrowheads="1"/>
          </p:cNvSpPr>
          <p:nvPr/>
        </p:nvSpPr>
        <p:spPr bwMode="auto">
          <a:xfrm>
            <a:off x="1751013" y="1884363"/>
            <a:ext cx="169862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71" name="Freeform 31"/>
          <p:cNvSpPr>
            <a:spLocks noChangeArrowheads="1"/>
          </p:cNvSpPr>
          <p:nvPr/>
        </p:nvSpPr>
        <p:spPr bwMode="auto">
          <a:xfrm>
            <a:off x="1192213" y="1319213"/>
            <a:ext cx="484187" cy="96837"/>
          </a:xfrm>
          <a:custGeom>
            <a:avLst/>
            <a:gdLst>
              <a:gd name="T0" fmla="*/ 220 w 305"/>
              <a:gd name="T1" fmla="*/ 61 h 61"/>
              <a:gd name="T2" fmla="*/ 305 w 305"/>
              <a:gd name="T3" fmla="*/ 6 h 61"/>
              <a:gd name="T4" fmla="*/ 102 w 305"/>
              <a:gd name="T5" fmla="*/ 0 h 61"/>
              <a:gd name="T6" fmla="*/ 0 w 305"/>
              <a:gd name="T7" fmla="*/ 49 h 6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5" h="61">
                <a:moveTo>
                  <a:pt x="220" y="61"/>
                </a:moveTo>
                <a:lnTo>
                  <a:pt x="305" y="6"/>
                </a:lnTo>
                <a:lnTo>
                  <a:pt x="102" y="0"/>
                </a:lnTo>
                <a:lnTo>
                  <a:pt x="0" y="49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2" name="Freeform 32"/>
          <p:cNvSpPr>
            <a:spLocks noChangeArrowheads="1"/>
          </p:cNvSpPr>
          <p:nvPr/>
        </p:nvSpPr>
        <p:spPr bwMode="auto">
          <a:xfrm>
            <a:off x="1514475" y="1333500"/>
            <a:ext cx="158750" cy="431800"/>
          </a:xfrm>
          <a:custGeom>
            <a:avLst/>
            <a:gdLst>
              <a:gd name="T0" fmla="*/ 0 w 100"/>
              <a:gd name="T1" fmla="*/ 272 h 272"/>
              <a:gd name="T2" fmla="*/ 93 w 100"/>
              <a:gd name="T3" fmla="*/ 196 h 272"/>
              <a:gd name="T4" fmla="*/ 100 w 100"/>
              <a:gd name="T5" fmla="*/ 0 h 272"/>
              <a:gd name="T6" fmla="*/ 5 w 100"/>
              <a:gd name="T7" fmla="*/ 52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72">
                <a:moveTo>
                  <a:pt x="0" y="272"/>
                </a:moveTo>
                <a:lnTo>
                  <a:pt x="93" y="196"/>
                </a:lnTo>
                <a:lnTo>
                  <a:pt x="100" y="0"/>
                </a:lnTo>
                <a:lnTo>
                  <a:pt x="5" y="52"/>
                </a:lnTo>
                <a:close/>
              </a:path>
            </a:pathLst>
          </a:custGeom>
          <a:gradFill rotWithShape="0">
            <a:gsLst>
              <a:gs pos="0">
                <a:srgbClr val="5E5E5E"/>
              </a:gs>
              <a:gs pos="50000">
                <a:srgbClr val="DCDCDC"/>
              </a:gs>
              <a:gs pos="100000">
                <a:srgbClr val="5E5E5E"/>
              </a:gs>
            </a:gsLst>
            <a:lin ang="18900000" scaled="1"/>
          </a:gradFill>
          <a:ln w="12700">
            <a:solidFill>
              <a:srgbClr val="5E5E5E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3" name="Freeform 33"/>
          <p:cNvSpPr>
            <a:spLocks noChangeArrowheads="1"/>
          </p:cNvSpPr>
          <p:nvPr/>
        </p:nvSpPr>
        <p:spPr bwMode="auto">
          <a:xfrm>
            <a:off x="1189038" y="1398588"/>
            <a:ext cx="330200" cy="366712"/>
          </a:xfrm>
          <a:custGeom>
            <a:avLst/>
            <a:gdLst>
              <a:gd name="T0" fmla="*/ 0 w 208"/>
              <a:gd name="T1" fmla="*/ 0 h 231"/>
              <a:gd name="T2" fmla="*/ 208 w 208"/>
              <a:gd name="T3" fmla="*/ 8 h 231"/>
              <a:gd name="T4" fmla="*/ 208 w 208"/>
              <a:gd name="T5" fmla="*/ 231 h 231"/>
              <a:gd name="T6" fmla="*/ 0 w 208"/>
              <a:gd name="T7" fmla="*/ 212 h 2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08" h="231">
                <a:moveTo>
                  <a:pt x="0" y="0"/>
                </a:moveTo>
                <a:lnTo>
                  <a:pt x="208" y="8"/>
                </a:lnTo>
                <a:lnTo>
                  <a:pt x="208" y="231"/>
                </a:lnTo>
                <a:lnTo>
                  <a:pt x="0" y="212"/>
                </a:lnTo>
                <a:close/>
              </a:path>
            </a:pathLst>
          </a:custGeom>
          <a:solidFill>
            <a:srgbClr val="444444"/>
          </a:solidFill>
          <a:ln w="12700">
            <a:solidFill>
              <a:srgbClr val="44444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4" name="Freeform 34"/>
          <p:cNvSpPr>
            <a:spLocks noChangeArrowheads="1"/>
          </p:cNvSpPr>
          <p:nvPr/>
        </p:nvSpPr>
        <p:spPr bwMode="auto">
          <a:xfrm>
            <a:off x="1225550" y="1441450"/>
            <a:ext cx="257175" cy="280988"/>
          </a:xfrm>
          <a:custGeom>
            <a:avLst/>
            <a:gdLst>
              <a:gd name="T0" fmla="*/ 0 w 162"/>
              <a:gd name="T1" fmla="*/ 0 h 177"/>
              <a:gd name="T2" fmla="*/ 162 w 162"/>
              <a:gd name="T3" fmla="*/ 8 h 177"/>
              <a:gd name="T4" fmla="*/ 162 w 162"/>
              <a:gd name="T5" fmla="*/ 177 h 177"/>
              <a:gd name="T6" fmla="*/ 0 w 162"/>
              <a:gd name="T7" fmla="*/ 162 h 1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2" h="177">
                <a:moveTo>
                  <a:pt x="0" y="0"/>
                </a:moveTo>
                <a:lnTo>
                  <a:pt x="162" y="8"/>
                </a:lnTo>
                <a:lnTo>
                  <a:pt x="162" y="177"/>
                </a:lnTo>
                <a:lnTo>
                  <a:pt x="0" y="162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5" name="Text Box 35"/>
          <p:cNvSpPr txBox="1">
            <a:spLocks noChangeArrowheads="1"/>
          </p:cNvSpPr>
          <p:nvPr/>
        </p:nvSpPr>
        <p:spPr bwMode="auto">
          <a:xfrm>
            <a:off x="1281113" y="1425575"/>
            <a:ext cx="106362" cy="3143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44444"/>
                </a:solidFill>
              </a:rPr>
              <a:t>I</a:t>
            </a:r>
          </a:p>
        </p:txBody>
      </p:sp>
      <p:sp>
        <p:nvSpPr>
          <p:cNvPr id="10276" name="Freeform 36"/>
          <p:cNvSpPr>
            <a:spLocks noChangeArrowheads="1"/>
          </p:cNvSpPr>
          <p:nvPr/>
        </p:nvSpPr>
        <p:spPr bwMode="auto">
          <a:xfrm>
            <a:off x="1598613" y="1333500"/>
            <a:ext cx="493712" cy="101600"/>
          </a:xfrm>
          <a:custGeom>
            <a:avLst/>
            <a:gdLst>
              <a:gd name="T0" fmla="*/ 219 w 311"/>
              <a:gd name="T1" fmla="*/ 64 h 64"/>
              <a:gd name="T2" fmla="*/ 311 w 311"/>
              <a:gd name="T3" fmla="*/ 6 h 64"/>
              <a:gd name="T4" fmla="*/ 102 w 311"/>
              <a:gd name="T5" fmla="*/ 0 h 64"/>
              <a:gd name="T6" fmla="*/ 0 w 311"/>
              <a:gd name="T7" fmla="*/ 52 h 6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4">
                <a:moveTo>
                  <a:pt x="219" y="64"/>
                </a:moveTo>
                <a:lnTo>
                  <a:pt x="311" y="6"/>
                </a:lnTo>
                <a:lnTo>
                  <a:pt x="102" y="0"/>
                </a:lnTo>
                <a:lnTo>
                  <a:pt x="0" y="52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7" name="Freeform 37"/>
          <p:cNvSpPr>
            <a:spLocks noChangeArrowheads="1"/>
          </p:cNvSpPr>
          <p:nvPr/>
        </p:nvSpPr>
        <p:spPr bwMode="auto">
          <a:xfrm>
            <a:off x="1933575" y="1343025"/>
            <a:ext cx="163513" cy="446088"/>
          </a:xfrm>
          <a:custGeom>
            <a:avLst/>
            <a:gdLst>
              <a:gd name="T0" fmla="*/ 0 w 103"/>
              <a:gd name="T1" fmla="*/ 281 h 281"/>
              <a:gd name="T2" fmla="*/ 91 w 103"/>
              <a:gd name="T3" fmla="*/ 210 h 281"/>
              <a:gd name="T4" fmla="*/ 103 w 103"/>
              <a:gd name="T5" fmla="*/ 0 h 281"/>
              <a:gd name="T6" fmla="*/ 4 w 103"/>
              <a:gd name="T7" fmla="*/ 61 h 2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3" h="281">
                <a:moveTo>
                  <a:pt x="0" y="281"/>
                </a:moveTo>
                <a:lnTo>
                  <a:pt x="91" y="210"/>
                </a:lnTo>
                <a:lnTo>
                  <a:pt x="103" y="0"/>
                </a:lnTo>
                <a:lnTo>
                  <a:pt x="4" y="61"/>
                </a:lnTo>
                <a:close/>
              </a:path>
            </a:pathLst>
          </a:custGeom>
          <a:gradFill rotWithShape="0">
            <a:gsLst>
              <a:gs pos="0">
                <a:srgbClr val="B4B4B4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8" name="Freeform 38"/>
          <p:cNvSpPr>
            <a:spLocks noChangeArrowheads="1"/>
          </p:cNvSpPr>
          <p:nvPr/>
        </p:nvSpPr>
        <p:spPr bwMode="auto">
          <a:xfrm>
            <a:off x="1587500" y="1416050"/>
            <a:ext cx="354013" cy="374650"/>
          </a:xfrm>
          <a:custGeom>
            <a:avLst/>
            <a:gdLst>
              <a:gd name="T0" fmla="*/ 3 w 223"/>
              <a:gd name="T1" fmla="*/ 0 h 236"/>
              <a:gd name="T2" fmla="*/ 223 w 223"/>
              <a:gd name="T3" fmla="*/ 13 h 236"/>
              <a:gd name="T4" fmla="*/ 219 w 223"/>
              <a:gd name="T5" fmla="*/ 236 h 236"/>
              <a:gd name="T6" fmla="*/ 0 w 223"/>
              <a:gd name="T7" fmla="*/ 222 h 23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36">
                <a:moveTo>
                  <a:pt x="3" y="0"/>
                </a:moveTo>
                <a:lnTo>
                  <a:pt x="223" y="13"/>
                </a:lnTo>
                <a:lnTo>
                  <a:pt x="219" y="236"/>
                </a:lnTo>
                <a:lnTo>
                  <a:pt x="0" y="222"/>
                </a:lnTo>
                <a:close/>
              </a:path>
            </a:pathLst>
          </a:custGeom>
          <a:solidFill>
            <a:srgbClr val="737373"/>
          </a:solidFill>
          <a:ln w="12700">
            <a:solidFill>
              <a:srgbClr val="737373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9" name="Freeform 39"/>
          <p:cNvSpPr>
            <a:spLocks noChangeArrowheads="1"/>
          </p:cNvSpPr>
          <p:nvPr/>
        </p:nvSpPr>
        <p:spPr bwMode="auto">
          <a:xfrm>
            <a:off x="1628775" y="1458913"/>
            <a:ext cx="271463" cy="290512"/>
          </a:xfrm>
          <a:custGeom>
            <a:avLst/>
            <a:gdLst>
              <a:gd name="T0" fmla="*/ 3 w 171"/>
              <a:gd name="T1" fmla="*/ 0 h 183"/>
              <a:gd name="T2" fmla="*/ 171 w 171"/>
              <a:gd name="T3" fmla="*/ 8 h 183"/>
              <a:gd name="T4" fmla="*/ 167 w 171"/>
              <a:gd name="T5" fmla="*/ 183 h 183"/>
              <a:gd name="T6" fmla="*/ 0 w 171"/>
              <a:gd name="T7" fmla="*/ 172 h 18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1" h="183">
                <a:moveTo>
                  <a:pt x="3" y="0"/>
                </a:moveTo>
                <a:lnTo>
                  <a:pt x="171" y="8"/>
                </a:lnTo>
                <a:lnTo>
                  <a:pt x="167" y="183"/>
                </a:lnTo>
                <a:lnTo>
                  <a:pt x="0" y="172"/>
                </a:lnTo>
                <a:close/>
              </a:path>
            </a:pathLst>
          </a:custGeom>
          <a:gradFill rotWithShape="0">
            <a:gsLst>
              <a:gs pos="0">
                <a:srgbClr val="C0C0C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C0C0C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0" name="Text Box 40"/>
          <p:cNvSpPr txBox="1">
            <a:spLocks noChangeArrowheads="1"/>
          </p:cNvSpPr>
          <p:nvPr/>
        </p:nvSpPr>
        <p:spPr bwMode="auto">
          <a:xfrm>
            <a:off x="1670050" y="1446213"/>
            <a:ext cx="184150" cy="3095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A0A0A0"/>
                </a:solidFill>
              </a:rPr>
              <a:t>B</a:t>
            </a:r>
          </a:p>
        </p:txBody>
      </p:sp>
      <p:sp>
        <p:nvSpPr>
          <p:cNvPr id="10281" name="Freeform 41"/>
          <p:cNvSpPr>
            <a:spLocks noChangeArrowheads="1"/>
          </p:cNvSpPr>
          <p:nvPr/>
        </p:nvSpPr>
        <p:spPr bwMode="auto">
          <a:xfrm>
            <a:off x="1998663" y="1492250"/>
            <a:ext cx="363537" cy="357188"/>
          </a:xfrm>
          <a:custGeom>
            <a:avLst/>
            <a:gdLst>
              <a:gd name="T0" fmla="*/ 0 w 229"/>
              <a:gd name="T1" fmla="*/ 1 h 225"/>
              <a:gd name="T2" fmla="*/ 226 w 229"/>
              <a:gd name="T3" fmla="*/ 0 h 225"/>
              <a:gd name="T4" fmla="*/ 229 w 229"/>
              <a:gd name="T5" fmla="*/ 225 h 225"/>
              <a:gd name="T6" fmla="*/ 4 w 229"/>
              <a:gd name="T7" fmla="*/ 222 h 22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9" h="225">
                <a:moveTo>
                  <a:pt x="0" y="1"/>
                </a:moveTo>
                <a:lnTo>
                  <a:pt x="226" y="0"/>
                </a:lnTo>
                <a:lnTo>
                  <a:pt x="229" y="225"/>
                </a:lnTo>
                <a:lnTo>
                  <a:pt x="4" y="222"/>
                </a:lnTo>
                <a:close/>
              </a:path>
            </a:pathLst>
          </a:custGeom>
          <a:solidFill>
            <a:srgbClr val="B4B4B4"/>
          </a:solidFill>
          <a:ln w="12700">
            <a:solidFill>
              <a:srgbClr val="B4B4B4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2" name="Freeform 42"/>
          <p:cNvSpPr>
            <a:spLocks noChangeArrowheads="1"/>
          </p:cNvSpPr>
          <p:nvPr/>
        </p:nvSpPr>
        <p:spPr bwMode="auto">
          <a:xfrm>
            <a:off x="2044700" y="1539875"/>
            <a:ext cx="274638" cy="273050"/>
          </a:xfrm>
          <a:custGeom>
            <a:avLst/>
            <a:gdLst>
              <a:gd name="T0" fmla="*/ 0 w 173"/>
              <a:gd name="T1" fmla="*/ 3 h 172"/>
              <a:gd name="T2" fmla="*/ 172 w 173"/>
              <a:gd name="T3" fmla="*/ 0 h 172"/>
              <a:gd name="T4" fmla="*/ 173 w 173"/>
              <a:gd name="T5" fmla="*/ 172 h 172"/>
              <a:gd name="T6" fmla="*/ 3 w 173"/>
              <a:gd name="T7" fmla="*/ 171 h 1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3" h="172">
                <a:moveTo>
                  <a:pt x="0" y="3"/>
                </a:moveTo>
                <a:lnTo>
                  <a:pt x="172" y="0"/>
                </a:lnTo>
                <a:lnTo>
                  <a:pt x="173" y="172"/>
                </a:lnTo>
                <a:lnTo>
                  <a:pt x="3" y="171"/>
                </a:lnTo>
                <a:close/>
              </a:path>
            </a:pathLst>
          </a:custGeom>
          <a:gradFill rotWithShape="0">
            <a:gsLst>
              <a:gs pos="0">
                <a:srgbClr val="F0F0F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3" name="Freeform 43"/>
          <p:cNvSpPr>
            <a:spLocks noChangeArrowheads="1"/>
          </p:cNvSpPr>
          <p:nvPr/>
        </p:nvSpPr>
        <p:spPr bwMode="auto">
          <a:xfrm>
            <a:off x="1998663" y="1431925"/>
            <a:ext cx="360362" cy="63500"/>
          </a:xfrm>
          <a:custGeom>
            <a:avLst/>
            <a:gdLst>
              <a:gd name="T0" fmla="*/ 227 w 227"/>
              <a:gd name="T1" fmla="*/ 37 h 40"/>
              <a:gd name="T2" fmla="*/ 207 w 227"/>
              <a:gd name="T3" fmla="*/ 0 h 40"/>
              <a:gd name="T4" fmla="*/ 10 w 227"/>
              <a:gd name="T5" fmla="*/ 3 h 40"/>
              <a:gd name="T6" fmla="*/ 0 w 227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7" h="40">
                <a:moveTo>
                  <a:pt x="227" y="37"/>
                </a:moveTo>
                <a:lnTo>
                  <a:pt x="207" y="0"/>
                </a:lnTo>
                <a:lnTo>
                  <a:pt x="10" y="3"/>
                </a:lnTo>
                <a:lnTo>
                  <a:pt x="0" y="40"/>
                </a:lnTo>
                <a:close/>
              </a:path>
            </a:pathLst>
          </a:custGeom>
          <a:solidFill>
            <a:srgbClr val="F0F0F0"/>
          </a:solidFill>
          <a:ln w="12700">
            <a:solidFill>
              <a:srgbClr val="F0F0F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4" name="Text Box 44"/>
          <p:cNvSpPr txBox="1">
            <a:spLocks noChangeArrowheads="1"/>
          </p:cNvSpPr>
          <p:nvPr/>
        </p:nvSpPr>
        <p:spPr bwMode="auto">
          <a:xfrm>
            <a:off x="2047875" y="1520825"/>
            <a:ext cx="261938" cy="3127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B4B4B4"/>
                </a:solidFill>
              </a:rPr>
              <a:t>M</a:t>
            </a:r>
          </a:p>
        </p:txBody>
      </p:sp>
      <p:sp>
        <p:nvSpPr>
          <p:cNvPr id="10285" name="Line 45"/>
          <p:cNvSpPr>
            <a:spLocks noChangeShapeType="1"/>
          </p:cNvSpPr>
          <p:nvPr/>
        </p:nvSpPr>
        <p:spPr bwMode="auto">
          <a:xfrm>
            <a:off x="0" y="990600"/>
            <a:ext cx="190500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6" name="Text Box 46"/>
          <p:cNvSpPr txBox="1">
            <a:spLocks noChangeArrowheads="1"/>
          </p:cNvSpPr>
          <p:nvPr/>
        </p:nvSpPr>
        <p:spPr bwMode="auto">
          <a:xfrm>
            <a:off x="1441450" y="2781300"/>
            <a:ext cx="5627688" cy="21891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4775" indent="-104775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06388" indent="-8731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15938" indent="-9525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Messages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 each API has a set of returned messages, refer to Windows Sockets 1.1 Specification for more detailed information.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What error logs are available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000">
                <a:solidFill>
                  <a:srgbClr val="000000"/>
                </a:solidFill>
                <a:latin typeface="GillSans" charset="0"/>
              </a:rPr>
              <a:t>debug trace, see "Debugging and Troubleshooting".</a:t>
            </a:r>
          </a:p>
        </p:txBody>
      </p:sp>
      <p:sp>
        <p:nvSpPr>
          <p:cNvPr id="10287" name="Text Box 47"/>
          <p:cNvSpPr txBox="1">
            <a:spLocks noChangeArrowheads="1"/>
          </p:cNvSpPr>
          <p:nvPr/>
        </p:nvSpPr>
        <p:spPr bwMode="auto">
          <a:xfrm>
            <a:off x="3070225" y="1050925"/>
            <a:ext cx="3876675" cy="8366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44444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Error Messages, Codes &amp; Logs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1546</Words>
  <Application>Microsoft Office PowerPoint</Application>
  <PresentationFormat>Personalizado</PresentationFormat>
  <Paragraphs>405</Paragraphs>
  <Slides>20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20</vt:i4>
      </vt:variant>
    </vt:vector>
  </HeadingPairs>
  <TitlesOfParts>
    <vt:vector size="27" baseType="lpstr">
      <vt:lpstr>Times New Roman</vt:lpstr>
      <vt:lpstr>Arial MT</vt:lpstr>
      <vt:lpstr>GillSans</vt:lpstr>
      <vt:lpstr>Wingdings</vt:lpstr>
      <vt:lpstr>LotusWP Type</vt:lpstr>
      <vt:lpstr>Arial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familia</dc:creator>
  <cp:lastModifiedBy>FI</cp:lastModifiedBy>
  <cp:revision>1</cp:revision>
  <dcterms:modified xsi:type="dcterms:W3CDTF">2016-01-09T16:21:35Z</dcterms:modified>
</cp:coreProperties>
</file>