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ppt/theme/themeOverride3.xml" ContentType="application/vnd.openxmlformats-officedocument.themeOverride+xml"/>
  <Override PartName="/ppt/theme/themeOverride4.xml" ContentType="application/vnd.openxmlformats-officedocument.themeOverride+xml"/>
  <Override PartName="/ppt/theme/themeOverride5.xml" ContentType="application/vnd.openxmlformats-officedocument.themeOverride+xml"/>
  <Override PartName="/ppt/theme/themeOverride6.xml" ContentType="application/vnd.openxmlformats-officedocument.themeOverride+xml"/>
  <Override PartName="/ppt/theme/themeOverride7.xml" ContentType="application/vnd.openxmlformats-officedocument.themeOverride+xml"/>
  <Override PartName="/ppt/theme/themeOverride8.xml" ContentType="application/vnd.openxmlformats-officedocument.themeOverride+xml"/>
  <Override PartName="/ppt/theme/themeOverride9.xml" ContentType="application/vnd.openxmlformats-officedocument.themeOverride+xml"/>
  <Override PartName="/ppt/theme/themeOverride10.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7739063" cy="10007600"/>
  <p:notesSz cx="7739063" cy="10007600"/>
  <p:defaultTextStyle>
    <a:defPPr>
      <a:defRPr lang="en-US"/>
    </a:defPPr>
    <a:lvl1pPr algn="l"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52" d="100"/>
          <a:sy n="52" d="100"/>
        </p:scale>
        <p:origin x="-1218" y="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581025" y="3108325"/>
            <a:ext cx="6577013" cy="2146300"/>
          </a:xfrm>
        </p:spPr>
        <p:txBody>
          <a:bodyPr/>
          <a:lstStyle/>
          <a:p>
            <a:r>
              <a:rPr lang="en-US" smtClean="0"/>
              <a:t>Click to edit Master title style</a:t>
            </a:r>
            <a:endParaRPr lang="es-EC"/>
          </a:p>
        </p:txBody>
      </p:sp>
      <p:sp>
        <p:nvSpPr>
          <p:cNvPr id="3" name="Subtitle 2"/>
          <p:cNvSpPr>
            <a:spLocks noGrp="1"/>
          </p:cNvSpPr>
          <p:nvPr>
            <p:ph type="subTitle" idx="1"/>
          </p:nvPr>
        </p:nvSpPr>
        <p:spPr>
          <a:xfrm>
            <a:off x="1160463" y="5670550"/>
            <a:ext cx="5418137" cy="2557463"/>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s-EC"/>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C4B3A502-20B2-437A-851C-E5B0BBB29289}" type="slidenum">
              <a:rPr lang="en-US"/>
              <a:pPr/>
              <a:t>‹Nº›</a:t>
            </a:fld>
            <a:endParaRPr lang="en-US"/>
          </a:p>
        </p:txBody>
      </p:sp>
    </p:spTree>
    <p:extLst>
      <p:ext uri="{BB962C8B-B14F-4D97-AF65-F5344CB8AC3E}">
        <p14:creationId xmlns:p14="http://schemas.microsoft.com/office/powerpoint/2010/main" val="250670927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C"/>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317C2D49-C94B-459F-AD49-6959F8D8CD58}" type="slidenum">
              <a:rPr lang="en-US"/>
              <a:pPr/>
              <a:t>‹Nº›</a:t>
            </a:fld>
            <a:endParaRPr lang="en-US"/>
          </a:p>
        </p:txBody>
      </p:sp>
    </p:spTree>
    <p:extLst>
      <p:ext uri="{BB962C8B-B14F-4D97-AF65-F5344CB8AC3E}">
        <p14:creationId xmlns:p14="http://schemas.microsoft.com/office/powerpoint/2010/main" val="274758061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513388" y="889000"/>
            <a:ext cx="1644650" cy="8005763"/>
          </a:xfrm>
        </p:spPr>
        <p:txBody>
          <a:bodyPr vert="eaVert"/>
          <a:lstStyle/>
          <a:p>
            <a:r>
              <a:rPr lang="en-US" smtClean="0"/>
              <a:t>Click to edit Master title style</a:t>
            </a:r>
            <a:endParaRPr lang="es-EC"/>
          </a:p>
        </p:txBody>
      </p:sp>
      <p:sp>
        <p:nvSpPr>
          <p:cNvPr id="3" name="Vertical Text Placeholder 2"/>
          <p:cNvSpPr>
            <a:spLocks noGrp="1"/>
          </p:cNvSpPr>
          <p:nvPr>
            <p:ph type="body" orient="vert" idx="1"/>
          </p:nvPr>
        </p:nvSpPr>
        <p:spPr>
          <a:xfrm>
            <a:off x="579438" y="889000"/>
            <a:ext cx="4781550" cy="800576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29B338DD-3B8E-40B1-8EC4-ECB7F71415F6}" type="slidenum">
              <a:rPr lang="en-US"/>
              <a:pPr/>
              <a:t>‹Nº›</a:t>
            </a:fld>
            <a:endParaRPr lang="en-US"/>
          </a:p>
        </p:txBody>
      </p:sp>
    </p:spTree>
    <p:extLst>
      <p:ext uri="{BB962C8B-B14F-4D97-AF65-F5344CB8AC3E}">
        <p14:creationId xmlns:p14="http://schemas.microsoft.com/office/powerpoint/2010/main" val="32235764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C"/>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3085EA1-F604-41A5-9335-EF0B223CEBAA}" type="slidenum">
              <a:rPr lang="en-US"/>
              <a:pPr/>
              <a:t>‹Nº›</a:t>
            </a:fld>
            <a:endParaRPr lang="en-US"/>
          </a:p>
        </p:txBody>
      </p:sp>
    </p:spTree>
    <p:extLst>
      <p:ext uri="{BB962C8B-B14F-4D97-AF65-F5344CB8AC3E}">
        <p14:creationId xmlns:p14="http://schemas.microsoft.com/office/powerpoint/2010/main" val="20137100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11188" y="6430963"/>
            <a:ext cx="6578600" cy="1987550"/>
          </a:xfrm>
        </p:spPr>
        <p:txBody>
          <a:bodyPr anchor="t"/>
          <a:lstStyle>
            <a:lvl1pPr algn="l">
              <a:defRPr sz="4000" b="1" cap="all"/>
            </a:lvl1pPr>
          </a:lstStyle>
          <a:p>
            <a:r>
              <a:rPr lang="en-US" smtClean="0"/>
              <a:t>Click to edit Master title style</a:t>
            </a:r>
            <a:endParaRPr lang="es-EC"/>
          </a:p>
        </p:txBody>
      </p:sp>
      <p:sp>
        <p:nvSpPr>
          <p:cNvPr id="3" name="Text Placeholder 2"/>
          <p:cNvSpPr>
            <a:spLocks noGrp="1"/>
          </p:cNvSpPr>
          <p:nvPr>
            <p:ph type="body" idx="1"/>
          </p:nvPr>
        </p:nvSpPr>
        <p:spPr>
          <a:xfrm>
            <a:off x="611188" y="4241800"/>
            <a:ext cx="6578600" cy="21891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8859476-9BC1-4A71-993A-B73E1379173C}" type="slidenum">
              <a:rPr lang="en-US"/>
              <a:pPr/>
              <a:t>‹Nº›</a:t>
            </a:fld>
            <a:endParaRPr lang="en-US"/>
          </a:p>
        </p:txBody>
      </p:sp>
    </p:spTree>
    <p:extLst>
      <p:ext uri="{BB962C8B-B14F-4D97-AF65-F5344CB8AC3E}">
        <p14:creationId xmlns:p14="http://schemas.microsoft.com/office/powerpoint/2010/main" val="426765900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C"/>
          </a:p>
        </p:txBody>
      </p:sp>
      <p:sp>
        <p:nvSpPr>
          <p:cNvPr id="3" name="Content Placeholder 2"/>
          <p:cNvSpPr>
            <a:spLocks noGrp="1"/>
          </p:cNvSpPr>
          <p:nvPr>
            <p:ph sz="half" idx="1"/>
          </p:nvPr>
        </p:nvSpPr>
        <p:spPr>
          <a:xfrm>
            <a:off x="579438" y="2890838"/>
            <a:ext cx="3213100" cy="60039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Content Placeholder 3"/>
          <p:cNvSpPr>
            <a:spLocks noGrp="1"/>
          </p:cNvSpPr>
          <p:nvPr>
            <p:ph sz="half" idx="2"/>
          </p:nvPr>
        </p:nvSpPr>
        <p:spPr>
          <a:xfrm>
            <a:off x="3944938" y="2890838"/>
            <a:ext cx="3213100" cy="60039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EFF665B5-69D3-40F2-8FAB-5ACBDC8B1289}" type="slidenum">
              <a:rPr lang="en-US"/>
              <a:pPr/>
              <a:t>‹Nº›</a:t>
            </a:fld>
            <a:endParaRPr lang="en-US"/>
          </a:p>
        </p:txBody>
      </p:sp>
    </p:spTree>
    <p:extLst>
      <p:ext uri="{BB962C8B-B14F-4D97-AF65-F5344CB8AC3E}">
        <p14:creationId xmlns:p14="http://schemas.microsoft.com/office/powerpoint/2010/main" val="20347697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87350" y="400050"/>
            <a:ext cx="6964363" cy="1668463"/>
          </a:xfrm>
        </p:spPr>
        <p:txBody>
          <a:bodyPr/>
          <a:lstStyle>
            <a:lvl1pPr>
              <a:defRPr/>
            </a:lvl1pPr>
          </a:lstStyle>
          <a:p>
            <a:r>
              <a:rPr lang="en-US" smtClean="0"/>
              <a:t>Click to edit Master title style</a:t>
            </a:r>
            <a:endParaRPr lang="es-EC"/>
          </a:p>
        </p:txBody>
      </p:sp>
      <p:sp>
        <p:nvSpPr>
          <p:cNvPr id="3" name="Text Placeholder 2"/>
          <p:cNvSpPr>
            <a:spLocks noGrp="1"/>
          </p:cNvSpPr>
          <p:nvPr>
            <p:ph type="body" idx="1"/>
          </p:nvPr>
        </p:nvSpPr>
        <p:spPr>
          <a:xfrm>
            <a:off x="387350" y="2239963"/>
            <a:ext cx="3419475" cy="9334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387350" y="3173413"/>
            <a:ext cx="3419475" cy="57658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5" name="Text Placeholder 4"/>
          <p:cNvSpPr>
            <a:spLocks noGrp="1"/>
          </p:cNvSpPr>
          <p:nvPr>
            <p:ph type="body" sz="quarter" idx="3"/>
          </p:nvPr>
        </p:nvSpPr>
        <p:spPr>
          <a:xfrm>
            <a:off x="3930650" y="2239963"/>
            <a:ext cx="3421063" cy="9334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3930650" y="3173413"/>
            <a:ext cx="3421063" cy="57658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6E1A9F89-DED3-4875-B315-773F1E1E28CB}" type="slidenum">
              <a:rPr lang="en-US"/>
              <a:pPr/>
              <a:t>‹Nº›</a:t>
            </a:fld>
            <a:endParaRPr lang="en-US"/>
          </a:p>
        </p:txBody>
      </p:sp>
    </p:spTree>
    <p:extLst>
      <p:ext uri="{BB962C8B-B14F-4D97-AF65-F5344CB8AC3E}">
        <p14:creationId xmlns:p14="http://schemas.microsoft.com/office/powerpoint/2010/main" val="18187623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C"/>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2A45C3B3-A91F-43F8-8458-213361AB94D1}" type="slidenum">
              <a:rPr lang="en-US"/>
              <a:pPr/>
              <a:t>‹Nº›</a:t>
            </a:fld>
            <a:endParaRPr lang="en-US"/>
          </a:p>
        </p:txBody>
      </p:sp>
    </p:spTree>
    <p:extLst>
      <p:ext uri="{BB962C8B-B14F-4D97-AF65-F5344CB8AC3E}">
        <p14:creationId xmlns:p14="http://schemas.microsoft.com/office/powerpoint/2010/main" val="32124841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9A242E13-2360-4588-B156-4584454BF523}" type="slidenum">
              <a:rPr lang="en-US"/>
              <a:pPr/>
              <a:t>‹Nº›</a:t>
            </a:fld>
            <a:endParaRPr lang="en-US"/>
          </a:p>
        </p:txBody>
      </p:sp>
    </p:spTree>
    <p:extLst>
      <p:ext uri="{BB962C8B-B14F-4D97-AF65-F5344CB8AC3E}">
        <p14:creationId xmlns:p14="http://schemas.microsoft.com/office/powerpoint/2010/main" val="38656011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87350" y="398463"/>
            <a:ext cx="2546350" cy="1695450"/>
          </a:xfrm>
        </p:spPr>
        <p:txBody>
          <a:bodyPr anchor="b"/>
          <a:lstStyle>
            <a:lvl1pPr algn="l">
              <a:defRPr sz="2000" b="1"/>
            </a:lvl1pPr>
          </a:lstStyle>
          <a:p>
            <a:r>
              <a:rPr lang="en-US" smtClean="0"/>
              <a:t>Click to edit Master title style</a:t>
            </a:r>
            <a:endParaRPr lang="es-EC"/>
          </a:p>
        </p:txBody>
      </p:sp>
      <p:sp>
        <p:nvSpPr>
          <p:cNvPr id="3" name="Content Placeholder 2"/>
          <p:cNvSpPr>
            <a:spLocks noGrp="1"/>
          </p:cNvSpPr>
          <p:nvPr>
            <p:ph idx="1"/>
          </p:nvPr>
        </p:nvSpPr>
        <p:spPr>
          <a:xfrm>
            <a:off x="3025775" y="398463"/>
            <a:ext cx="4325938" cy="854075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Text Placeholder 3"/>
          <p:cNvSpPr>
            <a:spLocks noGrp="1"/>
          </p:cNvSpPr>
          <p:nvPr>
            <p:ph type="body" sz="half" idx="2"/>
          </p:nvPr>
        </p:nvSpPr>
        <p:spPr>
          <a:xfrm>
            <a:off x="387350" y="2093913"/>
            <a:ext cx="2546350" cy="68453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097D9531-6945-464F-A2F0-5F8FA55565D5}" type="slidenum">
              <a:rPr lang="en-US"/>
              <a:pPr/>
              <a:t>‹Nº›</a:t>
            </a:fld>
            <a:endParaRPr lang="en-US"/>
          </a:p>
        </p:txBody>
      </p:sp>
    </p:spTree>
    <p:extLst>
      <p:ext uri="{BB962C8B-B14F-4D97-AF65-F5344CB8AC3E}">
        <p14:creationId xmlns:p14="http://schemas.microsoft.com/office/powerpoint/2010/main" val="36896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517650" y="7005638"/>
            <a:ext cx="4643438" cy="827087"/>
          </a:xfrm>
        </p:spPr>
        <p:txBody>
          <a:bodyPr anchor="b"/>
          <a:lstStyle>
            <a:lvl1pPr algn="l">
              <a:defRPr sz="2000" b="1"/>
            </a:lvl1pPr>
          </a:lstStyle>
          <a:p>
            <a:r>
              <a:rPr lang="en-US" smtClean="0"/>
              <a:t>Click to edit Master title style</a:t>
            </a:r>
            <a:endParaRPr lang="es-EC"/>
          </a:p>
        </p:txBody>
      </p:sp>
      <p:sp>
        <p:nvSpPr>
          <p:cNvPr id="3" name="Picture Placeholder 2"/>
          <p:cNvSpPr>
            <a:spLocks noGrp="1"/>
          </p:cNvSpPr>
          <p:nvPr>
            <p:ph type="pic" idx="1"/>
          </p:nvPr>
        </p:nvSpPr>
        <p:spPr>
          <a:xfrm>
            <a:off x="1517650" y="893763"/>
            <a:ext cx="4643438" cy="60055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C"/>
          </a:p>
        </p:txBody>
      </p:sp>
      <p:sp>
        <p:nvSpPr>
          <p:cNvPr id="4" name="Text Placeholder 3"/>
          <p:cNvSpPr>
            <a:spLocks noGrp="1"/>
          </p:cNvSpPr>
          <p:nvPr>
            <p:ph type="body" sz="half" idx="2"/>
          </p:nvPr>
        </p:nvSpPr>
        <p:spPr>
          <a:xfrm>
            <a:off x="1517650" y="7832725"/>
            <a:ext cx="4643438" cy="11747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74DAC17D-C27F-4523-B6BA-A5A17E7219F1}" type="slidenum">
              <a:rPr lang="en-US"/>
              <a:pPr/>
              <a:t>‹Nº›</a:t>
            </a:fld>
            <a:endParaRPr lang="en-US"/>
          </a:p>
        </p:txBody>
      </p:sp>
    </p:spTree>
    <p:extLst>
      <p:ext uri="{BB962C8B-B14F-4D97-AF65-F5344CB8AC3E}">
        <p14:creationId xmlns:p14="http://schemas.microsoft.com/office/powerpoint/2010/main" val="279776098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bwMode="auto">
      <p:bgPr>
        <a:solidFill>
          <a:srgbClr val="FFFFFF"/>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579438" y="889000"/>
            <a:ext cx="6578600" cy="16684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579438" y="2890838"/>
            <a:ext cx="6578600" cy="60039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579438" y="9117013"/>
            <a:ext cx="1612900" cy="66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2000"/>
            </a:lvl1pPr>
          </a:lstStyle>
          <a:p>
            <a:endParaRPr lang="en-US"/>
          </a:p>
        </p:txBody>
      </p:sp>
      <p:sp>
        <p:nvSpPr>
          <p:cNvPr id="1029" name="Rectangle 5"/>
          <p:cNvSpPr>
            <a:spLocks noGrp="1" noChangeArrowheads="1"/>
          </p:cNvSpPr>
          <p:nvPr>
            <p:ph type="ftr" sz="quarter" idx="3"/>
          </p:nvPr>
        </p:nvSpPr>
        <p:spPr bwMode="auto">
          <a:xfrm>
            <a:off x="2643188" y="9117013"/>
            <a:ext cx="2451100" cy="66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2000"/>
            </a:lvl1pPr>
          </a:lstStyle>
          <a:p>
            <a:endParaRPr lang="en-US"/>
          </a:p>
        </p:txBody>
      </p:sp>
      <p:sp>
        <p:nvSpPr>
          <p:cNvPr id="1030" name="Rectangle 6"/>
          <p:cNvSpPr>
            <a:spLocks noGrp="1" noChangeArrowheads="1"/>
          </p:cNvSpPr>
          <p:nvPr>
            <p:ph type="sldNum" sz="quarter" idx="4"/>
          </p:nvPr>
        </p:nvSpPr>
        <p:spPr bwMode="auto">
          <a:xfrm>
            <a:off x="5546725" y="9117013"/>
            <a:ext cx="1611313" cy="66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2000"/>
            </a:lvl1pPr>
          </a:lstStyle>
          <a:p>
            <a:fld id="{B7B9F853-7AC2-4E48-A501-A19344373181}" type="slidenum">
              <a:rPr lang="en-US"/>
              <a:pPr/>
              <a:t>‹Nº›</a:t>
            </a:fld>
            <a:endParaRPr lang="en-US"/>
          </a:p>
        </p:txBody>
      </p:sp>
      <p:sp>
        <p:nvSpPr>
          <p:cNvPr id="1032" name="Line 8"/>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3" name="Line 9"/>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4" name="Freeform 10"/>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5" name="Freeform 11"/>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6" name="Freeform 12"/>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7" name="Freeform 13"/>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8" name="Text Box 14"/>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1039" name="Freeform 15"/>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0" name="Freeform 16"/>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1" name="Freeform 17"/>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2" name="Freeform 18"/>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3" name="Text Box 19"/>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1044" name="Freeform 20"/>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5" name="Freeform 21"/>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6" name="Freeform 22"/>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7" name="Freeform 23"/>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8" name="Text Box 24"/>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1049" name="Freeform 25"/>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0" name="Freeform 26"/>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1" name="Freeform 27"/>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2" name="Freeform 28"/>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3" name="Text Box 29"/>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1054" name="Freeform 30"/>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5" name="Freeform 31"/>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6" name="Freeform 32"/>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7" name="Freeform 33"/>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8" name="Text Box 34"/>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1059" name="Text Box 35"/>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1060" name="Freeform 36"/>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1" name="Freeform 37"/>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2" name="Freeform 38"/>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3" name="Freeform 39"/>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4" name="Text Box 40"/>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1065" name="Freeform 41"/>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6" name="Freeform 42"/>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7" name="Freeform 43"/>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8" name="Freeform 44"/>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9" name="Text Box 45"/>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1070" name="Freeform 46"/>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1" name="Freeform 47"/>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2" name="Freeform 48"/>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3" name="Text Box 49"/>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s-EC"/>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xml"/></Relationships>
</file>

<file path=ppt/slides/_rels/slide10.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0.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4.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5.xml"/></Relationships>
</file>

<file path=ppt/slides/_rels/slide6.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6.xml"/></Relationships>
</file>

<file path=ppt/slides/_rels/slide7.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7.xml"/></Relationships>
</file>

<file path=ppt/slides/_rels/slide8.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8.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9.xml"/></Relationships>
</file>

<file path=ppt/slides/slide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051" name="Oval 3"/>
          <p:cNvSpPr>
            <a:spLocks noChangeArrowheads="1"/>
          </p:cNvSpPr>
          <p:nvPr/>
        </p:nvSpPr>
        <p:spPr bwMode="auto">
          <a:xfrm>
            <a:off x="6810375" y="8042275"/>
            <a:ext cx="68263" cy="63500"/>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2" name="Oval 4"/>
          <p:cNvSpPr>
            <a:spLocks noChangeArrowheads="1"/>
          </p:cNvSpPr>
          <p:nvPr/>
        </p:nvSpPr>
        <p:spPr bwMode="auto">
          <a:xfrm>
            <a:off x="6378575" y="8027988"/>
            <a:ext cx="68263" cy="61912"/>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3" name="Oval 5"/>
          <p:cNvSpPr>
            <a:spLocks noChangeArrowheads="1"/>
          </p:cNvSpPr>
          <p:nvPr/>
        </p:nvSpPr>
        <p:spPr bwMode="auto">
          <a:xfrm>
            <a:off x="5976938" y="8101013"/>
            <a:ext cx="66675" cy="63500"/>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4" name="Oval 6"/>
          <p:cNvSpPr>
            <a:spLocks noChangeArrowheads="1"/>
          </p:cNvSpPr>
          <p:nvPr/>
        </p:nvSpPr>
        <p:spPr bwMode="auto">
          <a:xfrm>
            <a:off x="5629275" y="8242300"/>
            <a:ext cx="69850" cy="66675"/>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5" name="Oval 7"/>
          <p:cNvSpPr>
            <a:spLocks noChangeArrowheads="1"/>
          </p:cNvSpPr>
          <p:nvPr/>
        </p:nvSpPr>
        <p:spPr bwMode="auto">
          <a:xfrm>
            <a:off x="5126038" y="8770938"/>
            <a:ext cx="69850" cy="68262"/>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6" name="Oval 8"/>
          <p:cNvSpPr>
            <a:spLocks noChangeArrowheads="1"/>
          </p:cNvSpPr>
          <p:nvPr/>
        </p:nvSpPr>
        <p:spPr bwMode="auto">
          <a:xfrm>
            <a:off x="4981575" y="9555163"/>
            <a:ext cx="71438" cy="65087"/>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7" name="Oval 9"/>
          <p:cNvSpPr>
            <a:spLocks noChangeArrowheads="1"/>
          </p:cNvSpPr>
          <p:nvPr/>
        </p:nvSpPr>
        <p:spPr bwMode="auto">
          <a:xfrm>
            <a:off x="5337175" y="8488363"/>
            <a:ext cx="73025" cy="68262"/>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8" name="Oval 10"/>
          <p:cNvSpPr>
            <a:spLocks noChangeArrowheads="1"/>
          </p:cNvSpPr>
          <p:nvPr/>
        </p:nvSpPr>
        <p:spPr bwMode="auto">
          <a:xfrm>
            <a:off x="5006975" y="9144000"/>
            <a:ext cx="69850" cy="66675"/>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9" name="Line 11"/>
          <p:cNvSpPr>
            <a:spLocks noChangeShapeType="1"/>
          </p:cNvSpPr>
          <p:nvPr/>
        </p:nvSpPr>
        <p:spPr bwMode="auto">
          <a:xfrm>
            <a:off x="2257425" y="4965700"/>
            <a:ext cx="3579813" cy="0"/>
          </a:xfrm>
          <a:prstGeom prst="line">
            <a:avLst/>
          </a:prstGeom>
          <a:noFill/>
          <a:ln w="254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0" name="Line 12"/>
          <p:cNvSpPr>
            <a:spLocks noChangeShapeType="1"/>
          </p:cNvSpPr>
          <p:nvPr/>
        </p:nvSpPr>
        <p:spPr bwMode="auto">
          <a:xfrm flipV="1">
            <a:off x="1058863" y="1670050"/>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1" name="Line 13"/>
          <p:cNvSpPr>
            <a:spLocks noChangeShapeType="1"/>
          </p:cNvSpPr>
          <p:nvPr/>
        </p:nvSpPr>
        <p:spPr bwMode="auto">
          <a:xfrm flipH="1">
            <a:off x="3008313" y="1639888"/>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2" name="Freeform 14"/>
          <p:cNvSpPr>
            <a:spLocks noChangeArrowheads="1"/>
          </p:cNvSpPr>
          <p:nvPr/>
        </p:nvSpPr>
        <p:spPr bwMode="auto">
          <a:xfrm>
            <a:off x="1220788" y="1165225"/>
            <a:ext cx="146050" cy="449263"/>
          </a:xfrm>
          <a:custGeom>
            <a:avLst/>
            <a:gdLst>
              <a:gd name="T0" fmla="*/ 2 w 92"/>
              <a:gd name="T1" fmla="*/ 283 h 283"/>
              <a:gd name="T2" fmla="*/ 92 w 92"/>
              <a:gd name="T3" fmla="*/ 213 h 283"/>
              <a:gd name="T4" fmla="*/ 92 w 92"/>
              <a:gd name="T5" fmla="*/ 0 h 283"/>
              <a:gd name="T6" fmla="*/ 0 w 92"/>
              <a:gd name="T7" fmla="*/ 64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4"/>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3" name="Freeform 15"/>
          <p:cNvSpPr>
            <a:spLocks noChangeArrowheads="1"/>
          </p:cNvSpPr>
          <p:nvPr/>
        </p:nvSpPr>
        <p:spPr bwMode="auto">
          <a:xfrm>
            <a:off x="885825" y="1239838"/>
            <a:ext cx="336550" cy="376237"/>
          </a:xfrm>
          <a:custGeom>
            <a:avLst/>
            <a:gdLst>
              <a:gd name="T0" fmla="*/ 0 w 212"/>
              <a:gd name="T1" fmla="*/ 0 h 237"/>
              <a:gd name="T2" fmla="*/ 212 w 212"/>
              <a:gd name="T3" fmla="*/ 17 h 237"/>
              <a:gd name="T4" fmla="*/ 212 w 212"/>
              <a:gd name="T5" fmla="*/ 237 h 237"/>
              <a:gd name="T6" fmla="*/ 0 w 212"/>
              <a:gd name="T7" fmla="*/ 215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5"/>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4" name="Freeform 16"/>
          <p:cNvSpPr>
            <a:spLocks noChangeArrowheads="1"/>
          </p:cNvSpPr>
          <p:nvPr/>
        </p:nvSpPr>
        <p:spPr bwMode="auto">
          <a:xfrm>
            <a:off x="920750" y="1282700"/>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5" name="Freeform 17"/>
          <p:cNvSpPr>
            <a:spLocks noChangeArrowheads="1"/>
          </p:cNvSpPr>
          <p:nvPr/>
        </p:nvSpPr>
        <p:spPr bwMode="auto">
          <a:xfrm>
            <a:off x="889000" y="1146175"/>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6" name="Text Box 18"/>
          <p:cNvSpPr txBox="1">
            <a:spLocks noChangeArrowheads="1"/>
          </p:cNvSpPr>
          <p:nvPr/>
        </p:nvSpPr>
        <p:spPr bwMode="auto">
          <a:xfrm>
            <a:off x="960438" y="1270000"/>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2067" name="Freeform 19"/>
          <p:cNvSpPr>
            <a:spLocks noChangeArrowheads="1"/>
          </p:cNvSpPr>
          <p:nvPr/>
        </p:nvSpPr>
        <p:spPr bwMode="auto">
          <a:xfrm>
            <a:off x="1298575" y="1171575"/>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8" name="Freeform 20"/>
          <p:cNvSpPr>
            <a:spLocks noChangeArrowheads="1"/>
          </p:cNvSpPr>
          <p:nvPr/>
        </p:nvSpPr>
        <p:spPr bwMode="auto">
          <a:xfrm>
            <a:off x="1566863" y="1211263"/>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9" name="Freeform 21"/>
          <p:cNvSpPr>
            <a:spLocks noChangeArrowheads="1"/>
          </p:cNvSpPr>
          <p:nvPr/>
        </p:nvSpPr>
        <p:spPr bwMode="auto">
          <a:xfrm>
            <a:off x="1289050" y="1255713"/>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0" name="Freeform 22"/>
          <p:cNvSpPr>
            <a:spLocks noChangeArrowheads="1"/>
          </p:cNvSpPr>
          <p:nvPr/>
        </p:nvSpPr>
        <p:spPr bwMode="auto">
          <a:xfrm>
            <a:off x="1325563" y="1301750"/>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1" name="Text Box 23"/>
          <p:cNvSpPr txBox="1">
            <a:spLocks noChangeArrowheads="1"/>
          </p:cNvSpPr>
          <p:nvPr/>
        </p:nvSpPr>
        <p:spPr bwMode="auto">
          <a:xfrm>
            <a:off x="1327150" y="1281113"/>
            <a:ext cx="198438"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2072" name="Freeform 24"/>
          <p:cNvSpPr>
            <a:spLocks noChangeArrowheads="1"/>
          </p:cNvSpPr>
          <p:nvPr/>
        </p:nvSpPr>
        <p:spPr bwMode="auto">
          <a:xfrm>
            <a:off x="2120900" y="1246188"/>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3" name="Freeform 25"/>
          <p:cNvSpPr>
            <a:spLocks noChangeArrowheads="1"/>
          </p:cNvSpPr>
          <p:nvPr/>
        </p:nvSpPr>
        <p:spPr bwMode="auto">
          <a:xfrm>
            <a:off x="2451100" y="1284288"/>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4" name="Freeform 26"/>
          <p:cNvSpPr>
            <a:spLocks noChangeArrowheads="1"/>
          </p:cNvSpPr>
          <p:nvPr/>
        </p:nvSpPr>
        <p:spPr bwMode="auto">
          <a:xfrm>
            <a:off x="2117725" y="1341438"/>
            <a:ext cx="334963" cy="415925"/>
          </a:xfrm>
          <a:custGeom>
            <a:avLst/>
            <a:gdLst>
              <a:gd name="T0" fmla="*/ 0 w 211"/>
              <a:gd name="T1" fmla="*/ 0 h 262"/>
              <a:gd name="T2" fmla="*/ 211 w 211"/>
              <a:gd name="T3" fmla="*/ 31 h 262"/>
              <a:gd name="T4" fmla="*/ 211 w 211"/>
              <a:gd name="T5" fmla="*/ 262 h 262"/>
              <a:gd name="T6" fmla="*/ 0 w 211"/>
              <a:gd name="T7" fmla="*/ 225 h 262"/>
            </a:gdLst>
            <a:ahLst/>
            <a:cxnLst>
              <a:cxn ang="0">
                <a:pos x="T0" y="T1"/>
              </a:cxn>
              <a:cxn ang="0">
                <a:pos x="T2" y="T3"/>
              </a:cxn>
              <a:cxn ang="0">
                <a:pos x="T4" y="T5"/>
              </a:cxn>
              <a:cxn ang="0">
                <a:pos x="T6" y="T7"/>
              </a:cxn>
            </a:cxnLst>
            <a:rect l="0" t="0" r="r" b="b"/>
            <a:pathLst>
              <a:path w="211" h="262">
                <a:moveTo>
                  <a:pt x="0" y="0"/>
                </a:moveTo>
                <a:lnTo>
                  <a:pt x="211" y="31"/>
                </a:lnTo>
                <a:lnTo>
                  <a:pt x="211" y="262"/>
                </a:lnTo>
                <a:lnTo>
                  <a:pt x="0" y="225"/>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5" name="Freeform 27"/>
          <p:cNvSpPr>
            <a:spLocks noChangeArrowheads="1"/>
          </p:cNvSpPr>
          <p:nvPr/>
        </p:nvSpPr>
        <p:spPr bwMode="auto">
          <a:xfrm>
            <a:off x="2159000" y="1393825"/>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6" name="Text Box 28"/>
          <p:cNvSpPr txBox="1">
            <a:spLocks noChangeArrowheads="1"/>
          </p:cNvSpPr>
          <p:nvPr/>
        </p:nvSpPr>
        <p:spPr bwMode="auto">
          <a:xfrm>
            <a:off x="2233613" y="1392238"/>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2077" name="Freeform 29"/>
          <p:cNvSpPr>
            <a:spLocks noChangeArrowheads="1"/>
          </p:cNvSpPr>
          <p:nvPr/>
        </p:nvSpPr>
        <p:spPr bwMode="auto">
          <a:xfrm>
            <a:off x="2405063" y="1339850"/>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8" name="Freeform 30"/>
          <p:cNvSpPr>
            <a:spLocks noChangeArrowheads="1"/>
          </p:cNvSpPr>
          <p:nvPr/>
        </p:nvSpPr>
        <p:spPr bwMode="auto">
          <a:xfrm>
            <a:off x="2747963" y="1395413"/>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9" name="Freeform 31"/>
          <p:cNvSpPr>
            <a:spLocks noChangeArrowheads="1"/>
          </p:cNvSpPr>
          <p:nvPr/>
        </p:nvSpPr>
        <p:spPr bwMode="auto">
          <a:xfrm>
            <a:off x="2405063" y="1446213"/>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0" name="Freeform 32"/>
          <p:cNvSpPr>
            <a:spLocks noChangeArrowheads="1"/>
          </p:cNvSpPr>
          <p:nvPr/>
        </p:nvSpPr>
        <p:spPr bwMode="auto">
          <a:xfrm>
            <a:off x="2446338" y="1493838"/>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1" name="Text Box 33"/>
          <p:cNvSpPr txBox="1">
            <a:spLocks noChangeArrowheads="1"/>
          </p:cNvSpPr>
          <p:nvPr/>
        </p:nvSpPr>
        <p:spPr bwMode="auto">
          <a:xfrm>
            <a:off x="2492375" y="1522413"/>
            <a:ext cx="168275"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2082" name="Freeform 34"/>
          <p:cNvSpPr>
            <a:spLocks noChangeArrowheads="1"/>
          </p:cNvSpPr>
          <p:nvPr/>
        </p:nvSpPr>
        <p:spPr bwMode="auto">
          <a:xfrm>
            <a:off x="1965325" y="1255713"/>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3" name="Freeform 35"/>
          <p:cNvSpPr>
            <a:spLocks noChangeArrowheads="1"/>
          </p:cNvSpPr>
          <p:nvPr/>
        </p:nvSpPr>
        <p:spPr bwMode="auto">
          <a:xfrm>
            <a:off x="1635125" y="1238250"/>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4" name="Freeform 36"/>
          <p:cNvSpPr>
            <a:spLocks noChangeArrowheads="1"/>
          </p:cNvSpPr>
          <p:nvPr/>
        </p:nvSpPr>
        <p:spPr bwMode="auto">
          <a:xfrm>
            <a:off x="1638300" y="1336675"/>
            <a:ext cx="331788" cy="368300"/>
          </a:xfrm>
          <a:custGeom>
            <a:avLst/>
            <a:gdLst>
              <a:gd name="T0" fmla="*/ 0 w 209"/>
              <a:gd name="T1" fmla="*/ 0 h 232"/>
              <a:gd name="T2" fmla="*/ 205 w 209"/>
              <a:gd name="T3" fmla="*/ 13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3"/>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5" name="Freeform 37"/>
          <p:cNvSpPr>
            <a:spLocks noChangeArrowheads="1"/>
          </p:cNvSpPr>
          <p:nvPr/>
        </p:nvSpPr>
        <p:spPr bwMode="auto">
          <a:xfrm>
            <a:off x="1674813" y="1384300"/>
            <a:ext cx="252412" cy="274638"/>
          </a:xfrm>
          <a:custGeom>
            <a:avLst/>
            <a:gdLst>
              <a:gd name="T0" fmla="*/ 0 w 159"/>
              <a:gd name="T1" fmla="*/ 0 h 173"/>
              <a:gd name="T2" fmla="*/ 156 w 159"/>
              <a:gd name="T3" fmla="*/ 11 h 173"/>
              <a:gd name="T4" fmla="*/ 159 w 159"/>
              <a:gd name="T5" fmla="*/ 173 h 173"/>
              <a:gd name="T6" fmla="*/ 2 w 159"/>
              <a:gd name="T7" fmla="*/ 159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6" name="Text Box 38"/>
          <p:cNvSpPr txBox="1">
            <a:spLocks noChangeArrowheads="1"/>
          </p:cNvSpPr>
          <p:nvPr/>
        </p:nvSpPr>
        <p:spPr bwMode="auto">
          <a:xfrm>
            <a:off x="1992313" y="1336675"/>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2087" name="Text Box 39"/>
          <p:cNvSpPr txBox="1">
            <a:spLocks noChangeArrowheads="1"/>
          </p:cNvSpPr>
          <p:nvPr/>
        </p:nvSpPr>
        <p:spPr bwMode="auto">
          <a:xfrm>
            <a:off x="1716088" y="136525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2088" name="Freeform 40"/>
          <p:cNvSpPr>
            <a:spLocks noChangeArrowheads="1"/>
          </p:cNvSpPr>
          <p:nvPr/>
        </p:nvSpPr>
        <p:spPr bwMode="auto">
          <a:xfrm>
            <a:off x="1163638" y="804863"/>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9" name="Freeform 41"/>
          <p:cNvSpPr>
            <a:spLocks noChangeArrowheads="1"/>
          </p:cNvSpPr>
          <p:nvPr/>
        </p:nvSpPr>
        <p:spPr bwMode="auto">
          <a:xfrm>
            <a:off x="1482725" y="819150"/>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0" name="Freeform 42"/>
          <p:cNvSpPr>
            <a:spLocks noChangeArrowheads="1"/>
          </p:cNvSpPr>
          <p:nvPr/>
        </p:nvSpPr>
        <p:spPr bwMode="auto">
          <a:xfrm>
            <a:off x="1158875" y="885825"/>
            <a:ext cx="327025" cy="360363"/>
          </a:xfrm>
          <a:custGeom>
            <a:avLst/>
            <a:gdLst>
              <a:gd name="T0" fmla="*/ 0 w 206"/>
              <a:gd name="T1" fmla="*/ 0 h 227"/>
              <a:gd name="T2" fmla="*/ 206 w 206"/>
              <a:gd name="T3" fmla="*/ 7 h 227"/>
              <a:gd name="T4" fmla="*/ 206 w 206"/>
              <a:gd name="T5" fmla="*/ 227 h 227"/>
              <a:gd name="T6" fmla="*/ 0 w 206"/>
              <a:gd name="T7" fmla="*/ 208 h 227"/>
            </a:gdLst>
            <a:ahLst/>
            <a:cxnLst>
              <a:cxn ang="0">
                <a:pos x="T0" y="T1"/>
              </a:cxn>
              <a:cxn ang="0">
                <a:pos x="T2" y="T3"/>
              </a:cxn>
              <a:cxn ang="0">
                <a:pos x="T4" y="T5"/>
              </a:cxn>
              <a:cxn ang="0">
                <a:pos x="T6" y="T7"/>
              </a:cxn>
            </a:cxnLst>
            <a:rect l="0" t="0" r="r" b="b"/>
            <a:pathLst>
              <a:path w="206" h="227">
                <a:moveTo>
                  <a:pt x="0" y="0"/>
                </a:moveTo>
                <a:lnTo>
                  <a:pt x="206" y="7"/>
                </a:lnTo>
                <a:lnTo>
                  <a:pt x="206" y="227"/>
                </a:lnTo>
                <a:lnTo>
                  <a:pt x="0" y="208"/>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1" name="Freeform 43"/>
          <p:cNvSpPr>
            <a:spLocks noChangeArrowheads="1"/>
          </p:cNvSpPr>
          <p:nvPr/>
        </p:nvSpPr>
        <p:spPr bwMode="auto">
          <a:xfrm>
            <a:off x="1196975" y="927100"/>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2" name="Text Box 44"/>
          <p:cNvSpPr txBox="1">
            <a:spLocks noChangeArrowheads="1"/>
          </p:cNvSpPr>
          <p:nvPr/>
        </p:nvSpPr>
        <p:spPr bwMode="auto">
          <a:xfrm>
            <a:off x="1250950" y="911225"/>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2093" name="Freeform 45"/>
          <p:cNvSpPr>
            <a:spLocks noChangeArrowheads="1"/>
          </p:cNvSpPr>
          <p:nvPr/>
        </p:nvSpPr>
        <p:spPr bwMode="auto">
          <a:xfrm>
            <a:off x="1565275" y="820738"/>
            <a:ext cx="487363" cy="100012"/>
          </a:xfrm>
          <a:custGeom>
            <a:avLst/>
            <a:gdLst>
              <a:gd name="T0" fmla="*/ 217 w 307"/>
              <a:gd name="T1" fmla="*/ 63 h 63"/>
              <a:gd name="T2" fmla="*/ 307 w 307"/>
              <a:gd name="T3" fmla="*/ 5 h 63"/>
              <a:gd name="T4" fmla="*/ 100 w 307"/>
              <a:gd name="T5" fmla="*/ 0 h 63"/>
              <a:gd name="T6" fmla="*/ 0 w 307"/>
              <a:gd name="T7" fmla="*/ 51 h 63"/>
            </a:gdLst>
            <a:ahLst/>
            <a:cxnLst>
              <a:cxn ang="0">
                <a:pos x="T0" y="T1"/>
              </a:cxn>
              <a:cxn ang="0">
                <a:pos x="T2" y="T3"/>
              </a:cxn>
              <a:cxn ang="0">
                <a:pos x="T4" y="T5"/>
              </a:cxn>
              <a:cxn ang="0">
                <a:pos x="T6" y="T7"/>
              </a:cxn>
            </a:cxnLst>
            <a:rect l="0" t="0" r="r" b="b"/>
            <a:pathLst>
              <a:path w="307" h="63">
                <a:moveTo>
                  <a:pt x="217" y="63"/>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4" name="Freeform 46"/>
          <p:cNvSpPr>
            <a:spLocks noChangeArrowheads="1"/>
          </p:cNvSpPr>
          <p:nvPr/>
        </p:nvSpPr>
        <p:spPr bwMode="auto">
          <a:xfrm>
            <a:off x="1895475" y="828675"/>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5" name="Freeform 47"/>
          <p:cNvSpPr>
            <a:spLocks noChangeArrowheads="1"/>
          </p:cNvSpPr>
          <p:nvPr/>
        </p:nvSpPr>
        <p:spPr bwMode="auto">
          <a:xfrm>
            <a:off x="1554163" y="901700"/>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6" name="Freeform 48"/>
          <p:cNvSpPr>
            <a:spLocks noChangeArrowheads="1"/>
          </p:cNvSpPr>
          <p:nvPr/>
        </p:nvSpPr>
        <p:spPr bwMode="auto">
          <a:xfrm>
            <a:off x="1595438" y="944563"/>
            <a:ext cx="266700" cy="287337"/>
          </a:xfrm>
          <a:custGeom>
            <a:avLst/>
            <a:gdLst>
              <a:gd name="T0" fmla="*/ 3 w 168"/>
              <a:gd name="T1" fmla="*/ 0 h 181"/>
              <a:gd name="T2" fmla="*/ 168 w 168"/>
              <a:gd name="T3" fmla="*/ 8 h 181"/>
              <a:gd name="T4" fmla="*/ 164 w 168"/>
              <a:gd name="T5" fmla="*/ 181 h 181"/>
              <a:gd name="T6" fmla="*/ 0 w 168"/>
              <a:gd name="T7" fmla="*/ 170 h 181"/>
            </a:gdLst>
            <a:ahLst/>
            <a:cxnLst>
              <a:cxn ang="0">
                <a:pos x="T0" y="T1"/>
              </a:cxn>
              <a:cxn ang="0">
                <a:pos x="T2" y="T3"/>
              </a:cxn>
              <a:cxn ang="0">
                <a:pos x="T4" y="T5"/>
              </a:cxn>
              <a:cxn ang="0">
                <a:pos x="T6" y="T7"/>
              </a:cxn>
            </a:cxnLst>
            <a:rect l="0" t="0" r="r" b="b"/>
            <a:pathLst>
              <a:path w="168" h="181">
                <a:moveTo>
                  <a:pt x="3" y="0"/>
                </a:moveTo>
                <a:lnTo>
                  <a:pt x="168" y="8"/>
                </a:lnTo>
                <a:lnTo>
                  <a:pt x="164" y="181"/>
                </a:lnTo>
                <a:lnTo>
                  <a:pt x="0" y="170"/>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7" name="Text Box 49"/>
          <p:cNvSpPr txBox="1">
            <a:spLocks noChangeArrowheads="1"/>
          </p:cNvSpPr>
          <p:nvPr/>
        </p:nvSpPr>
        <p:spPr bwMode="auto">
          <a:xfrm>
            <a:off x="1635125" y="931863"/>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2098" name="Freeform 50"/>
          <p:cNvSpPr>
            <a:spLocks noChangeArrowheads="1"/>
          </p:cNvSpPr>
          <p:nvPr/>
        </p:nvSpPr>
        <p:spPr bwMode="auto">
          <a:xfrm>
            <a:off x="1960563" y="976313"/>
            <a:ext cx="358775" cy="352425"/>
          </a:xfrm>
          <a:custGeom>
            <a:avLst/>
            <a:gdLst>
              <a:gd name="T0" fmla="*/ 0 w 226"/>
              <a:gd name="T1" fmla="*/ 2 h 222"/>
              <a:gd name="T2" fmla="*/ 224 w 226"/>
              <a:gd name="T3" fmla="*/ 0 h 222"/>
              <a:gd name="T4" fmla="*/ 226 w 226"/>
              <a:gd name="T5" fmla="*/ 222 h 222"/>
              <a:gd name="T6" fmla="*/ 4 w 226"/>
              <a:gd name="T7" fmla="*/ 220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20"/>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9" name="Freeform 51"/>
          <p:cNvSpPr>
            <a:spLocks noChangeArrowheads="1"/>
          </p:cNvSpPr>
          <p:nvPr/>
        </p:nvSpPr>
        <p:spPr bwMode="auto">
          <a:xfrm>
            <a:off x="2005013" y="1023938"/>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0" name="Freeform 52"/>
          <p:cNvSpPr>
            <a:spLocks noChangeArrowheads="1"/>
          </p:cNvSpPr>
          <p:nvPr/>
        </p:nvSpPr>
        <p:spPr bwMode="auto">
          <a:xfrm>
            <a:off x="1960563" y="915988"/>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1" name="Text Box 53"/>
          <p:cNvSpPr txBox="1">
            <a:spLocks noChangeArrowheads="1"/>
          </p:cNvSpPr>
          <p:nvPr/>
        </p:nvSpPr>
        <p:spPr bwMode="auto">
          <a:xfrm>
            <a:off x="2009775" y="1004888"/>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2102" name="Text Box 54"/>
          <p:cNvSpPr txBox="1">
            <a:spLocks noChangeArrowheads="1"/>
          </p:cNvSpPr>
          <p:nvPr/>
        </p:nvSpPr>
        <p:spPr bwMode="auto">
          <a:xfrm>
            <a:off x="4038600" y="6918325"/>
            <a:ext cx="80963"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spcAft>
                <a:spcPct val="15000"/>
              </a:spcAft>
            </a:pPr>
            <a:r>
              <a:rPr lang="en-US" sz="2100">
                <a:solidFill>
                  <a:srgbClr val="000000"/>
                </a:solidFill>
                <a:latin typeface="GillSans" charset="0"/>
              </a:rPr>
              <a:t> </a:t>
            </a:r>
          </a:p>
        </p:txBody>
      </p:sp>
      <p:sp>
        <p:nvSpPr>
          <p:cNvPr id="2103" name="Text Box 55"/>
          <p:cNvSpPr txBox="1">
            <a:spLocks noChangeArrowheads="1"/>
          </p:cNvSpPr>
          <p:nvPr/>
        </p:nvSpPr>
        <p:spPr bwMode="auto">
          <a:xfrm>
            <a:off x="1908175" y="3603625"/>
            <a:ext cx="4244975" cy="10334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05000"/>
              </a:lnSpc>
            </a:pPr>
            <a:r>
              <a:rPr lang="en-US" sz="3300" b="1">
                <a:solidFill>
                  <a:srgbClr val="000000"/>
                </a:solidFill>
                <a:latin typeface="Arial MT" charset="0"/>
              </a:rPr>
              <a:t>INSTALL/UINSTALL</a:t>
            </a:r>
          </a:p>
          <a:p>
            <a:pPr algn="ctr">
              <a:lnSpc>
                <a:spcPct val="105000"/>
              </a:lnSpc>
            </a:pPr>
            <a:r>
              <a:rPr lang="en-US" sz="3300" b="1">
                <a:solidFill>
                  <a:srgbClr val="000000"/>
                </a:solidFill>
                <a:latin typeface="Arial MT" charset="0"/>
              </a:rPr>
              <a:t>TIPS</a:t>
            </a:r>
          </a:p>
        </p:txBody>
      </p:sp>
      <p:sp>
        <p:nvSpPr>
          <p:cNvPr id="2104" name="Text Box 56"/>
          <p:cNvSpPr txBox="1">
            <a:spLocks noChangeArrowheads="1"/>
          </p:cNvSpPr>
          <p:nvPr/>
        </p:nvSpPr>
        <p:spPr bwMode="auto">
          <a:xfrm>
            <a:off x="2171700" y="5192713"/>
            <a:ext cx="3795713" cy="12303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2300">
                <a:solidFill>
                  <a:srgbClr val="000000"/>
                </a:solidFill>
                <a:latin typeface="GillSans" charset="0"/>
              </a:rPr>
              <a:t>George McMullen </a:t>
            </a:r>
          </a:p>
          <a:p>
            <a:pPr algn="ctr"/>
            <a:r>
              <a:rPr lang="en-US" sz="2300">
                <a:solidFill>
                  <a:srgbClr val="000000"/>
                </a:solidFill>
                <a:latin typeface="GillSans" charset="0"/>
              </a:rPr>
              <a:t>Barry Myers</a:t>
            </a:r>
          </a:p>
          <a:p>
            <a:pPr algn="ctr"/>
            <a:endParaRPr lang="en-US" sz="2300">
              <a:solidFill>
                <a:srgbClr val="000000"/>
              </a:solidFill>
              <a:latin typeface="GillSans" charset="0"/>
            </a:endParaRPr>
          </a:p>
        </p:txBody>
      </p:sp>
      <p:sp>
        <p:nvSpPr>
          <p:cNvPr id="2105" name="Text Box 57"/>
          <p:cNvSpPr txBox="1">
            <a:spLocks noChangeArrowheads="1"/>
          </p:cNvSpPr>
          <p:nvPr/>
        </p:nvSpPr>
        <p:spPr bwMode="auto">
          <a:xfrm>
            <a:off x="1217613" y="6151563"/>
            <a:ext cx="5561012"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spcAft>
                <a:spcPct val="15000"/>
              </a:spcAft>
            </a:pPr>
            <a:r>
              <a:rPr lang="en-US" sz="2100">
                <a:solidFill>
                  <a:srgbClr val="000000"/>
                </a:solidFill>
                <a:latin typeface="GillSans" charset="0"/>
              </a:rPr>
              <a:t>T/L 444-9702 </a:t>
            </a:r>
            <a:r>
              <a:rPr lang="en-US" sz="2100" i="1">
                <a:solidFill>
                  <a:srgbClr val="000000"/>
                </a:solidFill>
                <a:latin typeface="GillSans" charset="0"/>
              </a:rPr>
              <a:t>or</a:t>
            </a:r>
            <a:r>
              <a:rPr lang="en-US" sz="2100">
                <a:solidFill>
                  <a:srgbClr val="000000"/>
                </a:solidFill>
                <a:latin typeface="GillSans" charset="0"/>
              </a:rPr>
              <a:t> 441-2871 </a:t>
            </a:r>
          </a:p>
        </p:txBody>
      </p:sp>
      <p:sp>
        <p:nvSpPr>
          <p:cNvPr id="2106" name="Text Box 58"/>
          <p:cNvSpPr txBox="1">
            <a:spLocks noChangeArrowheads="1"/>
          </p:cNvSpPr>
          <p:nvPr/>
        </p:nvSpPr>
        <p:spPr bwMode="auto">
          <a:xfrm>
            <a:off x="1600200" y="7132638"/>
            <a:ext cx="4899025" cy="822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spcAft>
                <a:spcPct val="15000"/>
              </a:spcAft>
            </a:pPr>
            <a:r>
              <a:rPr lang="en-US" sz="2100">
                <a:solidFill>
                  <a:srgbClr val="000000"/>
                </a:solidFill>
                <a:latin typeface="GillSans" charset="0"/>
              </a:rPr>
              <a:t>georgemc @ rptnotes </a:t>
            </a:r>
            <a:r>
              <a:rPr lang="en-US" sz="2100" i="1">
                <a:solidFill>
                  <a:srgbClr val="000000"/>
                </a:solidFill>
                <a:latin typeface="GillSans" charset="0"/>
              </a:rPr>
              <a:t>or</a:t>
            </a:r>
            <a:r>
              <a:rPr lang="en-US" sz="2100">
                <a:solidFill>
                  <a:srgbClr val="000000"/>
                </a:solidFill>
                <a:latin typeface="GillSans" charset="0"/>
              </a:rPr>
              <a:t> bamyers @ rtpnotes</a:t>
            </a:r>
          </a:p>
        </p:txBody>
      </p:sp>
      <p:sp>
        <p:nvSpPr>
          <p:cNvPr id="2107" name="Freeform 59"/>
          <p:cNvSpPr>
            <a:spLocks noChangeArrowheads="1"/>
          </p:cNvSpPr>
          <p:nvPr/>
        </p:nvSpPr>
        <p:spPr bwMode="auto">
          <a:xfrm>
            <a:off x="5507038" y="8662988"/>
            <a:ext cx="1130300" cy="541337"/>
          </a:xfrm>
          <a:custGeom>
            <a:avLst/>
            <a:gdLst>
              <a:gd name="T0" fmla="*/ 0 w 712"/>
              <a:gd name="T1" fmla="*/ 293 h 341"/>
              <a:gd name="T2" fmla="*/ 163 w 712"/>
              <a:gd name="T3" fmla="*/ 247 h 341"/>
              <a:gd name="T4" fmla="*/ 325 w 712"/>
              <a:gd name="T5" fmla="*/ 266 h 341"/>
              <a:gd name="T6" fmla="*/ 509 w 712"/>
              <a:gd name="T7" fmla="*/ 341 h 341"/>
              <a:gd name="T8" fmla="*/ 552 w 712"/>
              <a:gd name="T9" fmla="*/ 330 h 341"/>
              <a:gd name="T10" fmla="*/ 564 w 712"/>
              <a:gd name="T11" fmla="*/ 318 h 341"/>
              <a:gd name="T12" fmla="*/ 586 w 712"/>
              <a:gd name="T13" fmla="*/ 258 h 341"/>
              <a:gd name="T14" fmla="*/ 593 w 712"/>
              <a:gd name="T15" fmla="*/ 242 h 341"/>
              <a:gd name="T16" fmla="*/ 588 w 712"/>
              <a:gd name="T17" fmla="*/ 224 h 341"/>
              <a:gd name="T18" fmla="*/ 596 w 712"/>
              <a:gd name="T19" fmla="*/ 238 h 341"/>
              <a:gd name="T20" fmla="*/ 612 w 712"/>
              <a:gd name="T21" fmla="*/ 233 h 341"/>
              <a:gd name="T22" fmla="*/ 612 w 712"/>
              <a:gd name="T23" fmla="*/ 216 h 341"/>
              <a:gd name="T24" fmla="*/ 620 w 712"/>
              <a:gd name="T25" fmla="*/ 225 h 341"/>
              <a:gd name="T26" fmla="*/ 666 w 712"/>
              <a:gd name="T27" fmla="*/ 211 h 341"/>
              <a:gd name="T28" fmla="*/ 675 w 712"/>
              <a:gd name="T29" fmla="*/ 174 h 341"/>
              <a:gd name="T30" fmla="*/ 665 w 712"/>
              <a:gd name="T31" fmla="*/ 171 h 341"/>
              <a:gd name="T32" fmla="*/ 659 w 712"/>
              <a:gd name="T33" fmla="*/ 189 h 341"/>
              <a:gd name="T34" fmla="*/ 650 w 712"/>
              <a:gd name="T35" fmla="*/ 193 h 341"/>
              <a:gd name="T36" fmla="*/ 611 w 712"/>
              <a:gd name="T37" fmla="*/ 179 h 341"/>
              <a:gd name="T38" fmla="*/ 637 w 712"/>
              <a:gd name="T39" fmla="*/ 188 h 341"/>
              <a:gd name="T40" fmla="*/ 645 w 712"/>
              <a:gd name="T41" fmla="*/ 162 h 341"/>
              <a:gd name="T42" fmla="*/ 645 w 712"/>
              <a:gd name="T43" fmla="*/ 149 h 341"/>
              <a:gd name="T44" fmla="*/ 626 w 712"/>
              <a:gd name="T45" fmla="*/ 130 h 341"/>
              <a:gd name="T46" fmla="*/ 645 w 712"/>
              <a:gd name="T47" fmla="*/ 134 h 341"/>
              <a:gd name="T48" fmla="*/ 644 w 712"/>
              <a:gd name="T49" fmla="*/ 122 h 341"/>
              <a:gd name="T50" fmla="*/ 648 w 712"/>
              <a:gd name="T51" fmla="*/ 126 h 341"/>
              <a:gd name="T52" fmla="*/ 661 w 712"/>
              <a:gd name="T53" fmla="*/ 128 h 341"/>
              <a:gd name="T54" fmla="*/ 674 w 712"/>
              <a:gd name="T55" fmla="*/ 137 h 341"/>
              <a:gd name="T56" fmla="*/ 694 w 712"/>
              <a:gd name="T57" fmla="*/ 122 h 341"/>
              <a:gd name="T58" fmla="*/ 712 w 712"/>
              <a:gd name="T59" fmla="*/ 98 h 341"/>
              <a:gd name="T60" fmla="*/ 704 w 712"/>
              <a:gd name="T61" fmla="*/ 68 h 341"/>
              <a:gd name="T62" fmla="*/ 683 w 712"/>
              <a:gd name="T63" fmla="*/ 98 h 341"/>
              <a:gd name="T64" fmla="*/ 675 w 712"/>
              <a:gd name="T65" fmla="*/ 63 h 341"/>
              <a:gd name="T66" fmla="*/ 623 w 712"/>
              <a:gd name="T67" fmla="*/ 81 h 341"/>
              <a:gd name="T68" fmla="*/ 642 w 712"/>
              <a:gd name="T69" fmla="*/ 57 h 341"/>
              <a:gd name="T70" fmla="*/ 662 w 712"/>
              <a:gd name="T71" fmla="*/ 28 h 341"/>
              <a:gd name="T72" fmla="*/ 677 w 712"/>
              <a:gd name="T73" fmla="*/ 25 h 341"/>
              <a:gd name="T74" fmla="*/ 682 w 712"/>
              <a:gd name="T75" fmla="*/ 12 h 341"/>
              <a:gd name="T76" fmla="*/ 412 w 712"/>
              <a:gd name="T77" fmla="*/ 51 h 341"/>
              <a:gd name="T78" fmla="*/ 200 w 712"/>
              <a:gd name="T79" fmla="*/ 106 h 341"/>
              <a:gd name="T80" fmla="*/ 174 w 712"/>
              <a:gd name="T81" fmla="*/ 142 h 341"/>
              <a:gd name="T82" fmla="*/ 150 w 712"/>
              <a:gd name="T83" fmla="*/ 148 h 341"/>
              <a:gd name="T84" fmla="*/ 128 w 712"/>
              <a:gd name="T85" fmla="*/ 153 h 341"/>
              <a:gd name="T86" fmla="*/ 106 w 712"/>
              <a:gd name="T87" fmla="*/ 185 h 341"/>
              <a:gd name="T88" fmla="*/ 21 w 712"/>
              <a:gd name="T89" fmla="*/ 257 h 3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712" h="341">
                <a:moveTo>
                  <a:pt x="0" y="267"/>
                </a:moveTo>
                <a:lnTo>
                  <a:pt x="0" y="293"/>
                </a:lnTo>
                <a:lnTo>
                  <a:pt x="103" y="280"/>
                </a:lnTo>
                <a:lnTo>
                  <a:pt x="163" y="247"/>
                </a:lnTo>
                <a:lnTo>
                  <a:pt x="277" y="234"/>
                </a:lnTo>
                <a:lnTo>
                  <a:pt x="325" y="266"/>
                </a:lnTo>
                <a:lnTo>
                  <a:pt x="398" y="254"/>
                </a:lnTo>
                <a:lnTo>
                  <a:pt x="509" y="341"/>
                </a:lnTo>
                <a:lnTo>
                  <a:pt x="525" y="331"/>
                </a:lnTo>
                <a:lnTo>
                  <a:pt x="552" y="330"/>
                </a:lnTo>
                <a:lnTo>
                  <a:pt x="559" y="306"/>
                </a:lnTo>
                <a:lnTo>
                  <a:pt x="564" y="318"/>
                </a:lnTo>
                <a:lnTo>
                  <a:pt x="572" y="279"/>
                </a:lnTo>
                <a:lnTo>
                  <a:pt x="586" y="258"/>
                </a:lnTo>
                <a:lnTo>
                  <a:pt x="600" y="247"/>
                </a:lnTo>
                <a:lnTo>
                  <a:pt x="593" y="242"/>
                </a:lnTo>
                <a:lnTo>
                  <a:pt x="594" y="234"/>
                </a:lnTo>
                <a:lnTo>
                  <a:pt x="588" y="224"/>
                </a:lnTo>
                <a:lnTo>
                  <a:pt x="599" y="234"/>
                </a:lnTo>
                <a:lnTo>
                  <a:pt x="596" y="238"/>
                </a:lnTo>
                <a:lnTo>
                  <a:pt x="604" y="243"/>
                </a:lnTo>
                <a:lnTo>
                  <a:pt x="612" y="233"/>
                </a:lnTo>
                <a:lnTo>
                  <a:pt x="616" y="231"/>
                </a:lnTo>
                <a:lnTo>
                  <a:pt x="612" y="216"/>
                </a:lnTo>
                <a:lnTo>
                  <a:pt x="616" y="215"/>
                </a:lnTo>
                <a:lnTo>
                  <a:pt x="620" y="225"/>
                </a:lnTo>
                <a:lnTo>
                  <a:pt x="645" y="211"/>
                </a:lnTo>
                <a:lnTo>
                  <a:pt x="666" y="211"/>
                </a:lnTo>
                <a:lnTo>
                  <a:pt x="681" y="181"/>
                </a:lnTo>
                <a:lnTo>
                  <a:pt x="675" y="174"/>
                </a:lnTo>
                <a:lnTo>
                  <a:pt x="667" y="184"/>
                </a:lnTo>
                <a:lnTo>
                  <a:pt x="665" y="171"/>
                </a:lnTo>
                <a:lnTo>
                  <a:pt x="655" y="180"/>
                </a:lnTo>
                <a:lnTo>
                  <a:pt x="659" y="189"/>
                </a:lnTo>
                <a:lnTo>
                  <a:pt x="651" y="183"/>
                </a:lnTo>
                <a:lnTo>
                  <a:pt x="650" y="193"/>
                </a:lnTo>
                <a:lnTo>
                  <a:pt x="627" y="191"/>
                </a:lnTo>
                <a:lnTo>
                  <a:pt x="611" y="179"/>
                </a:lnTo>
                <a:lnTo>
                  <a:pt x="612" y="172"/>
                </a:lnTo>
                <a:lnTo>
                  <a:pt x="637" y="188"/>
                </a:lnTo>
                <a:lnTo>
                  <a:pt x="655" y="164"/>
                </a:lnTo>
                <a:lnTo>
                  <a:pt x="645" y="162"/>
                </a:lnTo>
                <a:lnTo>
                  <a:pt x="657" y="145"/>
                </a:lnTo>
                <a:lnTo>
                  <a:pt x="645" y="149"/>
                </a:lnTo>
                <a:lnTo>
                  <a:pt x="606" y="134"/>
                </a:lnTo>
                <a:lnTo>
                  <a:pt x="626" y="130"/>
                </a:lnTo>
                <a:lnTo>
                  <a:pt x="645" y="138"/>
                </a:lnTo>
                <a:lnTo>
                  <a:pt x="645" y="134"/>
                </a:lnTo>
                <a:lnTo>
                  <a:pt x="637" y="122"/>
                </a:lnTo>
                <a:lnTo>
                  <a:pt x="644" y="122"/>
                </a:lnTo>
                <a:lnTo>
                  <a:pt x="654" y="117"/>
                </a:lnTo>
                <a:lnTo>
                  <a:pt x="648" y="126"/>
                </a:lnTo>
                <a:lnTo>
                  <a:pt x="652" y="137"/>
                </a:lnTo>
                <a:lnTo>
                  <a:pt x="661" y="128"/>
                </a:lnTo>
                <a:lnTo>
                  <a:pt x="666" y="138"/>
                </a:lnTo>
                <a:lnTo>
                  <a:pt x="674" y="137"/>
                </a:lnTo>
                <a:lnTo>
                  <a:pt x="684" y="136"/>
                </a:lnTo>
                <a:lnTo>
                  <a:pt x="694" y="122"/>
                </a:lnTo>
                <a:lnTo>
                  <a:pt x="701" y="101"/>
                </a:lnTo>
                <a:lnTo>
                  <a:pt x="712" y="98"/>
                </a:lnTo>
                <a:lnTo>
                  <a:pt x="712" y="87"/>
                </a:lnTo>
                <a:lnTo>
                  <a:pt x="704" y="68"/>
                </a:lnTo>
                <a:lnTo>
                  <a:pt x="694" y="68"/>
                </a:lnTo>
                <a:lnTo>
                  <a:pt x="683" y="98"/>
                </a:lnTo>
                <a:lnTo>
                  <a:pt x="678" y="83"/>
                </a:lnTo>
                <a:lnTo>
                  <a:pt x="675" y="63"/>
                </a:lnTo>
                <a:lnTo>
                  <a:pt x="653" y="74"/>
                </a:lnTo>
                <a:lnTo>
                  <a:pt x="623" y="81"/>
                </a:lnTo>
                <a:lnTo>
                  <a:pt x="627" y="66"/>
                </a:lnTo>
                <a:lnTo>
                  <a:pt x="642" y="57"/>
                </a:lnTo>
                <a:lnTo>
                  <a:pt x="673" y="44"/>
                </a:lnTo>
                <a:lnTo>
                  <a:pt x="662" y="28"/>
                </a:lnTo>
                <a:lnTo>
                  <a:pt x="684" y="39"/>
                </a:lnTo>
                <a:lnTo>
                  <a:pt x="677" y="25"/>
                </a:lnTo>
                <a:lnTo>
                  <a:pt x="697" y="44"/>
                </a:lnTo>
                <a:lnTo>
                  <a:pt x="682" y="12"/>
                </a:lnTo>
                <a:lnTo>
                  <a:pt x="666" y="0"/>
                </a:lnTo>
                <a:lnTo>
                  <a:pt x="412" y="51"/>
                </a:lnTo>
                <a:lnTo>
                  <a:pt x="203" y="81"/>
                </a:lnTo>
                <a:lnTo>
                  <a:pt x="200" y="106"/>
                </a:lnTo>
                <a:lnTo>
                  <a:pt x="188" y="115"/>
                </a:lnTo>
                <a:lnTo>
                  <a:pt x="174" y="142"/>
                </a:lnTo>
                <a:lnTo>
                  <a:pt x="162" y="140"/>
                </a:lnTo>
                <a:lnTo>
                  <a:pt x="150" y="148"/>
                </a:lnTo>
                <a:lnTo>
                  <a:pt x="140" y="162"/>
                </a:lnTo>
                <a:lnTo>
                  <a:pt x="128" y="153"/>
                </a:lnTo>
                <a:lnTo>
                  <a:pt x="109" y="171"/>
                </a:lnTo>
                <a:lnTo>
                  <a:pt x="106" y="185"/>
                </a:lnTo>
                <a:lnTo>
                  <a:pt x="26" y="237"/>
                </a:lnTo>
                <a:lnTo>
                  <a:pt x="21" y="257"/>
                </a:lnTo>
                <a:lnTo>
                  <a:pt x="0" y="267"/>
                </a:lnTo>
                <a:close/>
              </a:path>
            </a:pathLst>
          </a:custGeom>
          <a:solidFill>
            <a:srgbClr val="919191"/>
          </a:solidFill>
          <a:ln w="12700">
            <a:solidFill>
              <a:srgbClr val="00000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8" name="Text Box 60"/>
          <p:cNvSpPr txBox="1">
            <a:spLocks noChangeArrowheads="1"/>
          </p:cNvSpPr>
          <p:nvPr/>
        </p:nvSpPr>
        <p:spPr bwMode="auto">
          <a:xfrm>
            <a:off x="5994400" y="8824913"/>
            <a:ext cx="396875" cy="2270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25400">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1500">
                <a:solidFill>
                  <a:srgbClr val="000000"/>
                </a:solidFill>
                <a:latin typeface="Arial MT" charset="0"/>
              </a:rPr>
              <a:t>RTP</a:t>
            </a:r>
          </a:p>
        </p:txBody>
      </p:sp>
    </p:spTree>
  </p:cSld>
  <p:clrMapOvr>
    <a:overrideClrMapping bg1="lt1" tx1="dk1" bg2="lt2" tx2="dk2" accent1="accent1" accent2="accent2" accent3="accent3" accent4="accent4" accent5="accent5" accent6="accent6" hlink="hlink" folHlink="folHlink"/>
  </p:clrMapOvr>
</p:sld>
</file>

<file path=ppt/slides/slide10.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1267" name="Line 3"/>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68" name="Line 4"/>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69" name="Freeform 5"/>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0" name="Freeform 6"/>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1" name="Freeform 7"/>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2" name="Freeform 8"/>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3" name="Text Box 9"/>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11274" name="Freeform 10"/>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5" name="Freeform 11"/>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6" name="Freeform 12"/>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7" name="Freeform 13"/>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8" name="Text Box 14"/>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11279" name="Freeform 15"/>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0" name="Freeform 16"/>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1" name="Freeform 17"/>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2" name="Freeform 18"/>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3" name="Text Box 19"/>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11284" name="Freeform 20"/>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5" name="Freeform 21"/>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6" name="Freeform 22"/>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7" name="Freeform 23"/>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8" name="Text Box 24"/>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11289" name="Freeform 25"/>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0" name="Freeform 26"/>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1" name="Freeform 27"/>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2" name="Freeform 28"/>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3" name="Text Box 29"/>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11294" name="Text Box 30"/>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11295" name="Freeform 31"/>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6" name="Freeform 32"/>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7" name="Freeform 33"/>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8" name="Freeform 34"/>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9" name="Text Box 35"/>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11300" name="Freeform 36"/>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1" name="Freeform 37"/>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2" name="Freeform 38"/>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3" name="Freeform 39"/>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4" name="Text Box 40"/>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11305" name="Freeform 41"/>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6" name="Freeform 42"/>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7" name="Freeform 43"/>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8" name="Text Box 44"/>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11309" name="Text Box 45"/>
          <p:cNvSpPr txBox="1">
            <a:spLocks noChangeArrowheads="1"/>
          </p:cNvSpPr>
          <p:nvPr/>
        </p:nvSpPr>
        <p:spPr bwMode="auto">
          <a:xfrm>
            <a:off x="1468438" y="2343150"/>
            <a:ext cx="5137150" cy="61325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3188" indent="-1031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sz="2000" b="1">
                <a:solidFill>
                  <a:srgbClr val="000000"/>
                </a:solidFill>
                <a:latin typeface="GillSans" charset="0"/>
              </a:rPr>
              <a:t>Problem</a:t>
            </a:r>
          </a:p>
          <a:p>
            <a:pPr>
              <a:spcAft>
                <a:spcPct val="15000"/>
              </a:spcAft>
            </a:pPr>
            <a:r>
              <a:rPr lang="en-US" sz="2000">
                <a:solidFill>
                  <a:srgbClr val="000000"/>
                </a:solidFill>
                <a:latin typeface="GillSans" charset="0"/>
              </a:rPr>
              <a:t>The user installs two versions of TCP/IP and the new version of TCPIP does not work.</a:t>
            </a:r>
          </a:p>
          <a:p>
            <a:pPr>
              <a:spcAft>
                <a:spcPct val="15000"/>
              </a:spcAft>
              <a:buClr>
                <a:srgbClr val="000000"/>
              </a:buClr>
              <a:buSzPct val="100000"/>
              <a:buFont typeface="Wingdings" pitchFamily="2" charset="2"/>
              <a:buChar char="Ÿ"/>
            </a:pPr>
            <a:r>
              <a:rPr lang="en-US" sz="2000" b="1">
                <a:solidFill>
                  <a:srgbClr val="000000"/>
                </a:solidFill>
                <a:latin typeface="GillSans" charset="0"/>
              </a:rPr>
              <a:t>Cause</a:t>
            </a:r>
          </a:p>
          <a:p>
            <a:pPr>
              <a:spcAft>
                <a:spcPct val="15000"/>
              </a:spcAft>
            </a:pPr>
            <a:r>
              <a:rPr lang="en-US" sz="2000">
                <a:solidFill>
                  <a:srgbClr val="000000"/>
                </a:solidFill>
                <a:latin typeface="GillSans" charset="0"/>
              </a:rPr>
              <a:t>The user wants to keep an old version of TCP/IP in one directory and install the new version of TCP/IP in a different directory.  Install will allow you to install the second version.  However, the original version of TCPIP will still be first in the path statements.     We do not support two versions of TCP/IP in the same box.</a:t>
            </a:r>
          </a:p>
          <a:p>
            <a:pPr>
              <a:spcAft>
                <a:spcPct val="15000"/>
              </a:spcAft>
              <a:buClr>
                <a:srgbClr val="000000"/>
              </a:buClr>
              <a:buSzPct val="100000"/>
              <a:buFont typeface="Wingdings" pitchFamily="2" charset="2"/>
              <a:buChar char="Ÿ"/>
            </a:pPr>
            <a:r>
              <a:rPr lang="en-US" sz="2000" b="1">
                <a:solidFill>
                  <a:srgbClr val="000000"/>
                </a:solidFill>
                <a:latin typeface="GillSans" charset="0"/>
              </a:rPr>
              <a:t>Solution</a:t>
            </a:r>
          </a:p>
          <a:p>
            <a:pPr>
              <a:spcAft>
                <a:spcPct val="15000"/>
              </a:spcAft>
            </a:pPr>
            <a:r>
              <a:rPr lang="en-US" sz="2000">
                <a:solidFill>
                  <a:srgbClr val="000000"/>
                </a:solidFill>
                <a:latin typeface="GillSans" charset="0"/>
              </a:rPr>
              <a:t>Have the user rename his original TCPIP directory to tcpipold.   If the user wishes to return to the old version of TCPIP, rename the tcpipold directory back to tcpip.    WARNING If you run UINSTALL when there are two version of TCP/IP in the box.  One version will be deleted and the other will be corrupted.</a:t>
            </a:r>
          </a:p>
          <a:p>
            <a:pPr>
              <a:spcAft>
                <a:spcPct val="15000"/>
              </a:spcAft>
            </a:pPr>
            <a:endParaRPr lang="en-US" sz="2000">
              <a:solidFill>
                <a:srgbClr val="000000"/>
              </a:solidFill>
              <a:latin typeface="GillSans" charset="0"/>
            </a:endParaRPr>
          </a:p>
        </p:txBody>
      </p:sp>
      <p:sp>
        <p:nvSpPr>
          <p:cNvPr id="11310" name="Text Box 46"/>
          <p:cNvSpPr txBox="1">
            <a:spLocks noChangeArrowheads="1"/>
          </p:cNvSpPr>
          <p:nvPr/>
        </p:nvSpPr>
        <p:spPr bwMode="auto">
          <a:xfrm>
            <a:off x="3049588" y="558800"/>
            <a:ext cx="3833812" cy="8286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sz="2700" b="1">
                <a:solidFill>
                  <a:srgbClr val="000000"/>
                </a:solidFill>
                <a:latin typeface="Arial MT" charset="0"/>
              </a:rPr>
              <a:t>Multiple Versions of TCP/IP</a:t>
            </a:r>
          </a:p>
        </p:txBody>
      </p:sp>
    </p:spTree>
  </p:cSld>
  <p:clrMapOvr>
    <a:overrideClrMapping bg1="lt1" tx1="dk1" bg2="lt2" tx2="dk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075" name="Line 3"/>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6" name="Line 4"/>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7" name="Freeform 5"/>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8" name="Freeform 6"/>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9" name="Freeform 7"/>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0" name="Freeform 8"/>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1" name="Text Box 9"/>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3082" name="Freeform 10"/>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3" name="Freeform 11"/>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4" name="Freeform 12"/>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5" name="Freeform 13"/>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6" name="Text Box 14"/>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3087" name="Freeform 15"/>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8" name="Freeform 16"/>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9" name="Freeform 17"/>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0" name="Freeform 18"/>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1" name="Text Box 19"/>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3092" name="Freeform 20"/>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3" name="Freeform 21"/>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4" name="Freeform 22"/>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5" name="Freeform 23"/>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6" name="Text Box 24"/>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3097" name="Freeform 25"/>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8" name="Freeform 26"/>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9" name="Freeform 27"/>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0" name="Freeform 28"/>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1" name="Text Box 29"/>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3102" name="Text Box 30"/>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3103" name="Freeform 31"/>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4" name="Freeform 32"/>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5" name="Freeform 33"/>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6" name="Freeform 34"/>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7" name="Text Box 35"/>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3108" name="Freeform 36"/>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9" name="Freeform 37"/>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0" name="Freeform 38"/>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1" name="Freeform 39"/>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2" name="Text Box 40"/>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3113" name="Freeform 41"/>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4" name="Freeform 42"/>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5" name="Freeform 43"/>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6" name="Text Box 44"/>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3117" name="Text Box 45"/>
          <p:cNvSpPr txBox="1">
            <a:spLocks noChangeArrowheads="1"/>
          </p:cNvSpPr>
          <p:nvPr/>
        </p:nvSpPr>
        <p:spPr bwMode="auto">
          <a:xfrm>
            <a:off x="1468438" y="2343150"/>
            <a:ext cx="5248275" cy="64214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3188" indent="-1031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sz="2000" b="1">
                <a:solidFill>
                  <a:srgbClr val="000000"/>
                </a:solidFill>
                <a:latin typeface="GillSans" charset="0"/>
              </a:rPr>
              <a:t>Problem</a:t>
            </a:r>
            <a:r>
              <a:rPr lang="en-US" sz="2000">
                <a:solidFill>
                  <a:srgbClr val="000000"/>
                </a:solidFill>
                <a:latin typeface="GillSans" charset="0"/>
              </a:rPr>
              <a:t>  </a:t>
            </a:r>
          </a:p>
          <a:p>
            <a:pPr>
              <a:spcAft>
                <a:spcPct val="15000"/>
              </a:spcAft>
            </a:pPr>
            <a:r>
              <a:rPr lang="en-US" sz="2000">
                <a:solidFill>
                  <a:srgbClr val="000000"/>
                </a:solidFill>
                <a:latin typeface="GillSans" charset="0"/>
              </a:rPr>
              <a:t>Installation of old TCPIP kits, like </a:t>
            </a:r>
            <a:r>
              <a:rPr lang="en-US" sz="2000" b="1">
                <a:solidFill>
                  <a:srgbClr val="000000"/>
                </a:solidFill>
                <a:latin typeface="GillSans" charset="0"/>
              </a:rPr>
              <a:t>NFS</a:t>
            </a:r>
            <a:r>
              <a:rPr lang="en-US" sz="2000">
                <a:solidFill>
                  <a:srgbClr val="000000"/>
                </a:solidFill>
                <a:latin typeface="GillSans" charset="0"/>
              </a:rPr>
              <a:t>, on non ENUS machines fail with TCPDSKTP = </a:t>
            </a:r>
            <a:r>
              <a:rPr lang="en-US" sz="2000" b="1">
                <a:solidFill>
                  <a:srgbClr val="000000"/>
                </a:solidFill>
                <a:latin typeface="GillSans" charset="0"/>
              </a:rPr>
              <a:t>99</a:t>
            </a:r>
            <a:r>
              <a:rPr lang="en-US" sz="2000">
                <a:solidFill>
                  <a:srgbClr val="000000"/>
                </a:solidFill>
                <a:latin typeface="GillSans" charset="0"/>
              </a:rPr>
              <a:t>. </a:t>
            </a:r>
            <a:r>
              <a:rPr lang="en-US" sz="2000" b="1">
                <a:solidFill>
                  <a:srgbClr val="000000"/>
                </a:solidFill>
                <a:latin typeface="GillSans" charset="0"/>
              </a:rPr>
              <a:t>Cause</a:t>
            </a:r>
          </a:p>
          <a:p>
            <a:pPr>
              <a:spcAft>
                <a:spcPct val="15000"/>
              </a:spcAft>
            </a:pPr>
            <a:r>
              <a:rPr lang="en-US" sz="2000">
                <a:solidFill>
                  <a:srgbClr val="000000"/>
                </a:solidFill>
                <a:latin typeface="GillSans" charset="0"/>
              </a:rPr>
              <a:t>The file DSKPCOM.TCP in TCPIP\BIN has lines that exceed 256 bytes in the NLS languages.</a:t>
            </a:r>
          </a:p>
          <a:p>
            <a:pPr>
              <a:spcAft>
                <a:spcPct val="15000"/>
              </a:spcAft>
            </a:pPr>
            <a:r>
              <a:rPr lang="en-US" sz="2000">
                <a:solidFill>
                  <a:srgbClr val="000000"/>
                </a:solidFill>
                <a:latin typeface="GillSans" charset="0"/>
              </a:rPr>
              <a:t>The old kits ship with TCPDSKTP which only has a 256 K byte buffer for reading these files.  This causes the install to terminate when it attempts to repopulate the desktop.  TCPDSKTP will run all *.txt files first and then look for  DSK*.TCP files.  There are no PCOM icons that need to be updated when kits are installed so this is not a problem.  Populating the desktop is the last thing install does so termination at this point is acceptable.</a:t>
            </a:r>
          </a:p>
          <a:p>
            <a:pPr>
              <a:spcAft>
                <a:spcPct val="15000"/>
              </a:spcAft>
            </a:pPr>
            <a:endParaRPr lang="en-US" sz="2000">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Solution</a:t>
            </a:r>
          </a:p>
          <a:p>
            <a:pPr>
              <a:spcAft>
                <a:spcPct val="15000"/>
              </a:spcAft>
            </a:pPr>
            <a:r>
              <a:rPr lang="en-US" sz="2000">
                <a:solidFill>
                  <a:srgbClr val="000000"/>
                </a:solidFill>
                <a:latin typeface="GillSans" charset="0"/>
              </a:rPr>
              <a:t>Ignore the error message.  Shutdown and reboot the system.</a:t>
            </a:r>
          </a:p>
        </p:txBody>
      </p:sp>
      <p:sp>
        <p:nvSpPr>
          <p:cNvPr id="3118" name="Text Box 46"/>
          <p:cNvSpPr txBox="1">
            <a:spLocks noChangeArrowheads="1"/>
          </p:cNvSpPr>
          <p:nvPr/>
        </p:nvSpPr>
        <p:spPr bwMode="auto">
          <a:xfrm>
            <a:off x="3049588" y="604838"/>
            <a:ext cx="3833812" cy="8270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sz="2700" b="1">
                <a:solidFill>
                  <a:srgbClr val="000000"/>
                </a:solidFill>
                <a:latin typeface="Arial MT" charset="0"/>
              </a:rPr>
              <a:t>TCPDSKTP=99</a:t>
            </a:r>
          </a:p>
        </p:txBody>
      </p:sp>
    </p:spTree>
  </p:cSld>
  <p:clrMapOvr>
    <a:overrideClrMapping bg1="lt1" tx1="dk1" bg2="lt2" tx2="dk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4099" name="Line 3"/>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0" name="Line 4"/>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1" name="Freeform 5"/>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2" name="Freeform 6"/>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3" name="Freeform 7"/>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4" name="Freeform 8"/>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5" name="Text Box 9"/>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4106" name="Freeform 10"/>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7" name="Freeform 11"/>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8" name="Freeform 12"/>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9" name="Freeform 13"/>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0" name="Text Box 14"/>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4111" name="Freeform 15"/>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2" name="Freeform 16"/>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3" name="Freeform 17"/>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4" name="Freeform 18"/>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5" name="Text Box 19"/>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4116" name="Freeform 20"/>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7" name="Freeform 21"/>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8" name="Freeform 22"/>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9" name="Freeform 23"/>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0" name="Text Box 24"/>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4121" name="Freeform 25"/>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2" name="Freeform 26"/>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3" name="Freeform 27"/>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4" name="Freeform 28"/>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5" name="Text Box 29"/>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4126" name="Text Box 30"/>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4127" name="Freeform 31"/>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8" name="Freeform 32"/>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9" name="Freeform 33"/>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0" name="Freeform 34"/>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1" name="Text Box 35"/>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4132" name="Freeform 36"/>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3" name="Freeform 37"/>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4" name="Freeform 38"/>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5" name="Freeform 39"/>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6" name="Text Box 40"/>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4137" name="Freeform 41"/>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8" name="Freeform 42"/>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9" name="Freeform 43"/>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0" name="Text Box 44"/>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4141" name="Text Box 45"/>
          <p:cNvSpPr txBox="1">
            <a:spLocks noChangeArrowheads="1"/>
          </p:cNvSpPr>
          <p:nvPr/>
        </p:nvSpPr>
        <p:spPr bwMode="auto">
          <a:xfrm>
            <a:off x="1468438" y="2343150"/>
            <a:ext cx="5043487" cy="64214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3188" indent="-1031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sz="2000" b="1">
                <a:solidFill>
                  <a:srgbClr val="000000"/>
                </a:solidFill>
                <a:latin typeface="GillSans" charset="0"/>
              </a:rPr>
              <a:t>Problem</a:t>
            </a:r>
          </a:p>
          <a:p>
            <a:pPr>
              <a:spcAft>
                <a:spcPct val="15000"/>
              </a:spcAft>
            </a:pPr>
            <a:r>
              <a:rPr lang="en-US" sz="2000">
                <a:solidFill>
                  <a:srgbClr val="000000"/>
                </a:solidFill>
                <a:latin typeface="GillSans" charset="0"/>
              </a:rPr>
              <a:t>Missing an icon from the TCP/IP folders.</a:t>
            </a:r>
          </a:p>
          <a:p>
            <a:pPr>
              <a:spcAft>
                <a:spcPct val="15000"/>
              </a:spcAft>
            </a:pPr>
            <a:endParaRPr lang="en-US" sz="2000">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Cause</a:t>
            </a:r>
          </a:p>
          <a:p>
            <a:pPr>
              <a:spcAft>
                <a:spcPct val="15000"/>
              </a:spcAft>
            </a:pPr>
            <a:r>
              <a:rPr lang="en-US" sz="2000">
                <a:solidFill>
                  <a:srgbClr val="000000"/>
                </a:solidFill>
                <a:latin typeface="GillSans" charset="0"/>
              </a:rPr>
              <a:t>Normally the icon is there, the user just can not find it.  However, on rare occasions PM gets overwhelmed during install and looses track of an icon.</a:t>
            </a:r>
          </a:p>
          <a:p>
            <a:pPr>
              <a:spcAft>
                <a:spcPct val="15000"/>
              </a:spcAft>
            </a:pPr>
            <a:endParaRPr lang="en-US" sz="2000">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Solution</a:t>
            </a:r>
          </a:p>
          <a:p>
            <a:pPr>
              <a:spcAft>
                <a:spcPct val="15000"/>
              </a:spcAft>
            </a:pPr>
            <a:r>
              <a:rPr lang="en-US" sz="2000">
                <a:solidFill>
                  <a:srgbClr val="000000"/>
                </a:solidFill>
                <a:latin typeface="GillSans" charset="0"/>
              </a:rPr>
              <a:t>If the user migrated from an earlier version of OS/2 without reformatting, have the user look in "Previous Desktop" for the missing icon.  If they still can not find the icon, try this.</a:t>
            </a:r>
          </a:p>
          <a:p>
            <a:pPr>
              <a:spcAft>
                <a:spcPct val="15000"/>
              </a:spcAft>
            </a:pPr>
            <a:r>
              <a:rPr lang="en-US" sz="2000">
                <a:solidFill>
                  <a:srgbClr val="000000"/>
                </a:solidFill>
                <a:latin typeface="GillSans" charset="0"/>
              </a:rPr>
              <a:t>From TCPIP\BIN run "IFOLDER &gt; MSG.TMP".  Check the msg.tmp file for the word "error".  If there are no errors, all the icons are there.  Have the user run the find option from the desktop to find the icon.  (Find is case sensitive and can only accept one line of a multiple line title.)  Have the user drag the found icon to where he/she wants it.  </a:t>
            </a:r>
          </a:p>
        </p:txBody>
      </p:sp>
      <p:sp>
        <p:nvSpPr>
          <p:cNvPr id="4142" name="Text Box 46"/>
          <p:cNvSpPr txBox="1">
            <a:spLocks noChangeArrowheads="1"/>
          </p:cNvSpPr>
          <p:nvPr/>
        </p:nvSpPr>
        <p:spPr bwMode="auto">
          <a:xfrm>
            <a:off x="3049588" y="604838"/>
            <a:ext cx="3833812" cy="8270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sz="2700" b="1">
                <a:solidFill>
                  <a:srgbClr val="000000"/>
                </a:solidFill>
                <a:latin typeface="Arial MT" charset="0"/>
              </a:rPr>
              <a:t>Missing 1 Icon</a:t>
            </a:r>
          </a:p>
        </p:txBody>
      </p:sp>
    </p:spTree>
  </p:cSld>
  <p:clrMapOvr>
    <a:overrideClrMapping bg1="lt1" tx1="dk1" bg2="lt2" tx2="dk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5123" name="Line 3"/>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4" name="Line 4"/>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5" name="Freeform 5"/>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6" name="Freeform 6"/>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7" name="Freeform 7"/>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8" name="Freeform 8"/>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9" name="Text Box 9"/>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5130" name="Freeform 10"/>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1" name="Freeform 11"/>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2" name="Freeform 12"/>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3" name="Freeform 13"/>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4" name="Text Box 14"/>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5135" name="Freeform 15"/>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6" name="Freeform 16"/>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7" name="Freeform 17"/>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8" name="Freeform 18"/>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9" name="Text Box 19"/>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5140" name="Freeform 20"/>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1" name="Freeform 21"/>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2" name="Freeform 22"/>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3" name="Freeform 23"/>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4" name="Text Box 24"/>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5145" name="Freeform 25"/>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6" name="Freeform 26"/>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7" name="Freeform 27"/>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8" name="Freeform 28"/>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9" name="Text Box 29"/>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5150" name="Text Box 30"/>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5151" name="Freeform 31"/>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2" name="Freeform 32"/>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3" name="Freeform 33"/>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4" name="Freeform 34"/>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5" name="Text Box 35"/>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5156" name="Freeform 36"/>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7" name="Freeform 37"/>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8" name="Freeform 38"/>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9" name="Freeform 39"/>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0" name="Text Box 40"/>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5161" name="Freeform 41"/>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2" name="Freeform 42"/>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3" name="Freeform 43"/>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4" name="Text Box 44"/>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5165" name="Text Box 45"/>
          <p:cNvSpPr txBox="1">
            <a:spLocks noChangeArrowheads="1"/>
          </p:cNvSpPr>
          <p:nvPr/>
        </p:nvSpPr>
        <p:spPr bwMode="auto">
          <a:xfrm>
            <a:off x="1468438" y="2343150"/>
            <a:ext cx="5075237" cy="71088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3188" indent="-1031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sz="2000" b="1">
                <a:solidFill>
                  <a:srgbClr val="000000"/>
                </a:solidFill>
                <a:latin typeface="GillSans" charset="0"/>
              </a:rPr>
              <a:t>Problem</a:t>
            </a:r>
          </a:p>
          <a:p>
            <a:pPr>
              <a:spcAft>
                <a:spcPct val="15000"/>
              </a:spcAft>
            </a:pPr>
            <a:r>
              <a:rPr lang="en-US" sz="2000">
                <a:solidFill>
                  <a:srgbClr val="000000"/>
                </a:solidFill>
                <a:latin typeface="GillSans" charset="0"/>
              </a:rPr>
              <a:t>When installing  TCP/IP over connect several icons will remain in the Previous  Desktop folder and many new TCP/IP icons will be created in the new desktop.</a:t>
            </a:r>
          </a:p>
          <a:p>
            <a:pPr>
              <a:spcAft>
                <a:spcPct val="15000"/>
              </a:spcAft>
              <a:buClr>
                <a:srgbClr val="000000"/>
              </a:buClr>
              <a:buSzPct val="100000"/>
              <a:buFont typeface="Wingdings" pitchFamily="2" charset="2"/>
              <a:buChar char="Ÿ"/>
            </a:pPr>
            <a:r>
              <a:rPr lang="en-US" sz="2000" b="1">
                <a:solidFill>
                  <a:srgbClr val="000000"/>
                </a:solidFill>
                <a:latin typeface="GillSans" charset="0"/>
              </a:rPr>
              <a:t>Cause</a:t>
            </a:r>
          </a:p>
          <a:p>
            <a:pPr>
              <a:spcAft>
                <a:spcPct val="15000"/>
              </a:spcAft>
            </a:pPr>
            <a:r>
              <a:rPr lang="en-US" sz="2000">
                <a:solidFill>
                  <a:srgbClr val="000000"/>
                </a:solidFill>
                <a:latin typeface="GillSans" charset="0"/>
              </a:rPr>
              <a:t>Ifolder will not move existing icons.  It leaves them where ever the user put them.</a:t>
            </a:r>
          </a:p>
          <a:p>
            <a:pPr>
              <a:spcAft>
                <a:spcPct val="15000"/>
              </a:spcAft>
              <a:buClr>
                <a:srgbClr val="000000"/>
              </a:buClr>
              <a:buSzPct val="100000"/>
              <a:buFont typeface="Wingdings" pitchFamily="2" charset="2"/>
              <a:buChar char="Ÿ"/>
            </a:pPr>
            <a:r>
              <a:rPr lang="en-US" sz="2000" b="1">
                <a:solidFill>
                  <a:srgbClr val="000000"/>
                </a:solidFill>
                <a:latin typeface="GillSans" charset="0"/>
              </a:rPr>
              <a:t>Solution</a:t>
            </a:r>
          </a:p>
          <a:p>
            <a:pPr>
              <a:spcAft>
                <a:spcPct val="15000"/>
              </a:spcAft>
            </a:pPr>
            <a:r>
              <a:rPr lang="en-US" sz="2000" b="1">
                <a:solidFill>
                  <a:srgbClr val="000000"/>
                </a:solidFill>
                <a:latin typeface="GillSans" charset="0"/>
              </a:rPr>
              <a:t>  </a:t>
            </a:r>
            <a:r>
              <a:rPr lang="en-US" sz="2000">
                <a:solidFill>
                  <a:srgbClr val="000000"/>
                </a:solidFill>
                <a:latin typeface="GillSans" charset="0"/>
              </a:rPr>
              <a:t>If the user really hates bouncing between the previous desktop and the new desktop he/she can delete the TCP/IP and Internet folder from the previous desktop and run "ifolder" to repopulate the icons.  Caution:  this will cause the user to loose any old unsupported icons like TN3270, 5250, and PMANT.  It will also wipe out all hand customized icons like PMX and PCOM.   I strongly suggest making a copy of these icons or manually moving them one at a time.  If you run "IFOLDER -C" it will delete all 72 TCP/IP icons and all non TCP/IP icons that are in TCP/IP folders.  You can recreate all 72 icons in there new locations by running "IFOLDER" twice from the tcpip\bin directory.</a:t>
            </a:r>
          </a:p>
        </p:txBody>
      </p:sp>
      <p:sp>
        <p:nvSpPr>
          <p:cNvPr id="5166" name="Text Box 46"/>
          <p:cNvSpPr txBox="1">
            <a:spLocks noChangeArrowheads="1"/>
          </p:cNvSpPr>
          <p:nvPr/>
        </p:nvSpPr>
        <p:spPr bwMode="auto">
          <a:xfrm>
            <a:off x="3049588" y="604838"/>
            <a:ext cx="3833812" cy="8270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sz="2700" b="1">
                <a:solidFill>
                  <a:srgbClr val="000000"/>
                </a:solidFill>
                <a:latin typeface="Arial MT" charset="0"/>
              </a:rPr>
              <a:t>Migrating Icons  to the new look and feel.</a:t>
            </a:r>
          </a:p>
        </p:txBody>
      </p:sp>
    </p:spTree>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6147" name="Line 3"/>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48" name="Line 4"/>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49" name="Freeform 5"/>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0" name="Freeform 6"/>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1" name="Freeform 7"/>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2" name="Freeform 8"/>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3" name="Text Box 9"/>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6154" name="Freeform 10"/>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5" name="Freeform 11"/>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6" name="Freeform 12"/>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7" name="Freeform 13"/>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8" name="Text Box 14"/>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6159" name="Freeform 15"/>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0" name="Freeform 16"/>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1" name="Freeform 17"/>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2" name="Freeform 18"/>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3" name="Text Box 19"/>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6164" name="Freeform 20"/>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5" name="Freeform 21"/>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6" name="Freeform 22"/>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7" name="Freeform 23"/>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8" name="Text Box 24"/>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6169" name="Freeform 25"/>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0" name="Freeform 26"/>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1" name="Freeform 27"/>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2" name="Freeform 28"/>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3" name="Text Box 29"/>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6174" name="Text Box 30"/>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6175" name="Freeform 31"/>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6" name="Freeform 32"/>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7" name="Freeform 33"/>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8" name="Freeform 34"/>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9" name="Text Box 35"/>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6180" name="Freeform 36"/>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1" name="Freeform 37"/>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2" name="Freeform 38"/>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3" name="Freeform 39"/>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4" name="Text Box 40"/>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6185" name="Freeform 41"/>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6" name="Freeform 42"/>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7" name="Freeform 43"/>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8" name="Text Box 44"/>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6189" name="Text Box 45"/>
          <p:cNvSpPr txBox="1">
            <a:spLocks noChangeArrowheads="1"/>
          </p:cNvSpPr>
          <p:nvPr/>
        </p:nvSpPr>
        <p:spPr bwMode="auto">
          <a:xfrm>
            <a:off x="1468438" y="2343150"/>
            <a:ext cx="5121275" cy="411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3188" indent="-1031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sz="2000" b="1">
                <a:solidFill>
                  <a:srgbClr val="000000"/>
                </a:solidFill>
                <a:latin typeface="GillSans" charset="0"/>
              </a:rPr>
              <a:t>Problem</a:t>
            </a:r>
          </a:p>
          <a:p>
            <a:pPr>
              <a:spcAft>
                <a:spcPct val="15000"/>
              </a:spcAft>
            </a:pPr>
            <a:r>
              <a:rPr lang="en-US" sz="2000">
                <a:solidFill>
                  <a:srgbClr val="000000"/>
                </a:solidFill>
                <a:latin typeface="GillSans" charset="0"/>
              </a:rPr>
              <a:t>Ultimail folder is blank.   No Ultimail icons.</a:t>
            </a:r>
          </a:p>
          <a:p>
            <a:pPr>
              <a:spcAft>
                <a:spcPct val="15000"/>
              </a:spcAft>
            </a:pPr>
            <a:endParaRPr lang="en-US" sz="2000" b="1">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Cause</a:t>
            </a:r>
          </a:p>
          <a:p>
            <a:pPr>
              <a:spcAft>
                <a:spcPct val="15000"/>
              </a:spcAft>
            </a:pPr>
            <a:r>
              <a:rPr lang="en-US" sz="2000">
                <a:solidFill>
                  <a:srgbClr val="000000"/>
                </a:solidFill>
                <a:latin typeface="GillSans" charset="0"/>
              </a:rPr>
              <a:t>Unknown.   This sometime occurs after an UINSTALL followed by an Install.   It may have something to do with the deregistering and reregistering of the UMAILWPS.DLL.</a:t>
            </a:r>
          </a:p>
          <a:p>
            <a:pPr>
              <a:spcAft>
                <a:spcPct val="15000"/>
              </a:spcAft>
            </a:pPr>
            <a:endParaRPr lang="en-US" sz="2000" b="1">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Solution</a:t>
            </a:r>
          </a:p>
          <a:p>
            <a:pPr>
              <a:spcAft>
                <a:spcPct val="15000"/>
              </a:spcAft>
            </a:pPr>
            <a:r>
              <a:rPr lang="en-US" sz="2000">
                <a:solidFill>
                  <a:srgbClr val="000000"/>
                </a:solidFill>
                <a:latin typeface="GillSans" charset="0"/>
              </a:rPr>
              <a:t>If running "IFOLDER" does not cure the problem, shutdown, reboot, and then run "IFOLDER".</a:t>
            </a:r>
          </a:p>
          <a:p>
            <a:pPr>
              <a:spcAft>
                <a:spcPct val="15000"/>
              </a:spcAft>
            </a:pPr>
            <a:endParaRPr lang="en-US" sz="2000">
              <a:solidFill>
                <a:srgbClr val="000000"/>
              </a:solidFill>
              <a:latin typeface="GillSans" charset="0"/>
            </a:endParaRPr>
          </a:p>
        </p:txBody>
      </p:sp>
      <p:sp>
        <p:nvSpPr>
          <p:cNvPr id="6190" name="Text Box 46"/>
          <p:cNvSpPr txBox="1">
            <a:spLocks noChangeArrowheads="1"/>
          </p:cNvSpPr>
          <p:nvPr/>
        </p:nvSpPr>
        <p:spPr bwMode="auto">
          <a:xfrm>
            <a:off x="3049588" y="604838"/>
            <a:ext cx="3833812" cy="8270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sz="2700" b="1">
                <a:solidFill>
                  <a:srgbClr val="000000"/>
                </a:solidFill>
                <a:latin typeface="Arial MT" charset="0"/>
              </a:rPr>
              <a:t>Ultimail Folder is Blank</a:t>
            </a:r>
          </a:p>
        </p:txBody>
      </p:sp>
    </p:spTree>
  </p:cSld>
  <p:clrMapOvr>
    <a:overrideClrMapping bg1="lt1" tx1="dk1" bg2="lt2" tx2="dk2" accent1="accent1" accent2="accent2" accent3="accent3" accent4="accent4" accent5="accent5" accent6="accent6" hlink="hlink" folHlink="folHlink"/>
  </p:clrMapOvr>
</p:sld>
</file>

<file path=ppt/slides/slide6.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7171" name="Line 3"/>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2" name="Line 4"/>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3" name="Freeform 5"/>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4" name="Freeform 6"/>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5" name="Freeform 7"/>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6" name="Freeform 8"/>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7" name="Text Box 9"/>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7178" name="Freeform 10"/>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9" name="Freeform 11"/>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0" name="Freeform 12"/>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1" name="Freeform 13"/>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2" name="Text Box 14"/>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7183" name="Freeform 15"/>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4" name="Freeform 16"/>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5" name="Freeform 17"/>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6" name="Freeform 18"/>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7" name="Text Box 19"/>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7188" name="Freeform 20"/>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9" name="Freeform 21"/>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0" name="Freeform 22"/>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1" name="Freeform 23"/>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2" name="Text Box 24"/>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7193" name="Freeform 25"/>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4" name="Freeform 26"/>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5" name="Freeform 27"/>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6" name="Freeform 28"/>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7" name="Text Box 29"/>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7198" name="Text Box 30"/>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7199" name="Freeform 31"/>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0" name="Freeform 32"/>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1" name="Freeform 33"/>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2" name="Freeform 34"/>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3" name="Text Box 35"/>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7204" name="Freeform 36"/>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5" name="Freeform 37"/>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6" name="Freeform 38"/>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7" name="Freeform 39"/>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8" name="Text Box 40"/>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7209" name="Freeform 41"/>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0" name="Freeform 42"/>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1" name="Freeform 43"/>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2" name="Text Box 44"/>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7213" name="Text Box 45"/>
          <p:cNvSpPr txBox="1">
            <a:spLocks noChangeArrowheads="1"/>
          </p:cNvSpPr>
          <p:nvPr/>
        </p:nvSpPr>
        <p:spPr bwMode="auto">
          <a:xfrm>
            <a:off x="1468438" y="2343150"/>
            <a:ext cx="5027612" cy="50244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3188" indent="-1031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sz="2000" b="1">
                <a:solidFill>
                  <a:srgbClr val="000000"/>
                </a:solidFill>
                <a:latin typeface="GillSans" charset="0"/>
              </a:rPr>
              <a:t>Problem</a:t>
            </a:r>
          </a:p>
          <a:p>
            <a:pPr>
              <a:spcAft>
                <a:spcPct val="15000"/>
              </a:spcAft>
            </a:pPr>
            <a:r>
              <a:rPr lang="en-US" sz="2000">
                <a:solidFill>
                  <a:srgbClr val="000000"/>
                </a:solidFill>
                <a:latin typeface="GillSans" charset="0"/>
              </a:rPr>
              <a:t>Running the "TCP/IP Services Remove" icon does not remove  the TCP/IP directory or TCP/IP code.</a:t>
            </a:r>
          </a:p>
          <a:p>
            <a:pPr>
              <a:spcAft>
                <a:spcPct val="15000"/>
              </a:spcAft>
            </a:pPr>
            <a:endParaRPr lang="en-US" sz="2000">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Cause</a:t>
            </a:r>
          </a:p>
          <a:p>
            <a:pPr>
              <a:spcAft>
                <a:spcPct val="15000"/>
              </a:spcAft>
            </a:pPr>
            <a:r>
              <a:rPr lang="en-US" sz="2000">
                <a:solidFill>
                  <a:srgbClr val="000000"/>
                </a:solidFill>
                <a:latin typeface="GillSans" charset="0"/>
              </a:rPr>
              <a:t>The "TCP/IP Services Remove" icon is 4 folders deep.   If you close the folders while UINSTALL is still running it will occasionally kill the UINSTALL program. </a:t>
            </a:r>
          </a:p>
          <a:p>
            <a:pPr>
              <a:spcAft>
                <a:spcPct val="15000"/>
              </a:spcAft>
            </a:pPr>
            <a:endParaRPr lang="en-US" sz="2000" b="1">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Solution</a:t>
            </a:r>
          </a:p>
          <a:p>
            <a:pPr>
              <a:spcAft>
                <a:spcPct val="15000"/>
              </a:spcAft>
            </a:pPr>
            <a:r>
              <a:rPr lang="en-US" sz="2000">
                <a:solidFill>
                  <a:srgbClr val="000000"/>
                </a:solidFill>
                <a:latin typeface="GillSans" charset="0"/>
              </a:rPr>
              <a:t>Run UINSTALL from the command line or if running from the "TCP/IP Services Remove" icon don't touch the desktop while it is running.</a:t>
            </a:r>
          </a:p>
          <a:p>
            <a:pPr>
              <a:spcAft>
                <a:spcPct val="15000"/>
              </a:spcAft>
            </a:pPr>
            <a:endParaRPr lang="en-US" sz="2000">
              <a:solidFill>
                <a:srgbClr val="000000"/>
              </a:solidFill>
              <a:latin typeface="GillSans" charset="0"/>
            </a:endParaRPr>
          </a:p>
        </p:txBody>
      </p:sp>
      <p:sp>
        <p:nvSpPr>
          <p:cNvPr id="7214" name="Text Box 46"/>
          <p:cNvSpPr txBox="1">
            <a:spLocks noChangeArrowheads="1"/>
          </p:cNvSpPr>
          <p:nvPr/>
        </p:nvSpPr>
        <p:spPr bwMode="auto">
          <a:xfrm>
            <a:off x="3049588" y="604838"/>
            <a:ext cx="3833812" cy="8270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sz="2700" b="1">
                <a:solidFill>
                  <a:srgbClr val="000000"/>
                </a:solidFill>
                <a:latin typeface="Arial MT" charset="0"/>
              </a:rPr>
              <a:t>UINSTALL Does Not Run to Completion</a:t>
            </a:r>
          </a:p>
        </p:txBody>
      </p:sp>
    </p:spTree>
  </p:cSld>
  <p:clrMapOvr>
    <a:overrideClrMapping bg1="lt1" tx1="dk1" bg2="lt2" tx2="dk2" accent1="accent1" accent2="accent2" accent3="accent3" accent4="accent4" accent5="accent5" accent6="accent6" hlink="hlink" folHlink="folHlink"/>
  </p:clrMapOvr>
</p:sld>
</file>

<file path=ppt/slides/slide7.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8195" name="Line 3"/>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6" name="Line 4"/>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7" name="Freeform 5"/>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8" name="Freeform 6"/>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9" name="Freeform 7"/>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0" name="Freeform 8"/>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1" name="Text Box 9"/>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8202" name="Freeform 10"/>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3" name="Freeform 11"/>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4" name="Freeform 12"/>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5" name="Freeform 13"/>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6" name="Text Box 14"/>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8207" name="Freeform 15"/>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8" name="Freeform 16"/>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9" name="Freeform 17"/>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0" name="Freeform 18"/>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1" name="Text Box 19"/>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8212" name="Freeform 20"/>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3" name="Freeform 21"/>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4" name="Freeform 22"/>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5" name="Freeform 23"/>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6" name="Text Box 24"/>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8217" name="Freeform 25"/>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8" name="Freeform 26"/>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9" name="Freeform 27"/>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0" name="Freeform 28"/>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1" name="Text Box 29"/>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8222" name="Text Box 30"/>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8223" name="Freeform 31"/>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4" name="Freeform 32"/>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5" name="Freeform 33"/>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6" name="Freeform 34"/>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7" name="Text Box 35"/>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8228" name="Freeform 36"/>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9" name="Freeform 37"/>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0" name="Freeform 38"/>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1" name="Freeform 39"/>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2" name="Text Box 40"/>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8233" name="Freeform 41"/>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4" name="Freeform 42"/>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5" name="Freeform 43"/>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6" name="Text Box 44"/>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8237" name="Text Box 45"/>
          <p:cNvSpPr txBox="1">
            <a:spLocks noChangeArrowheads="1"/>
          </p:cNvSpPr>
          <p:nvPr/>
        </p:nvSpPr>
        <p:spPr bwMode="auto">
          <a:xfrm>
            <a:off x="1468438" y="2343150"/>
            <a:ext cx="5184775" cy="44767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3188" indent="-1031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sz="2000" b="1">
                <a:solidFill>
                  <a:srgbClr val="000000"/>
                </a:solidFill>
                <a:latin typeface="GillSans" charset="0"/>
              </a:rPr>
              <a:t>Problem</a:t>
            </a:r>
          </a:p>
          <a:p>
            <a:pPr>
              <a:spcAft>
                <a:spcPct val="15000"/>
              </a:spcAft>
            </a:pPr>
            <a:r>
              <a:rPr lang="en-US" sz="2000">
                <a:solidFill>
                  <a:srgbClr val="000000"/>
                </a:solidFill>
                <a:latin typeface="GillSans" charset="0"/>
              </a:rPr>
              <a:t>Install appears to ignore the ATTENDED = N line in the default.rsp file.</a:t>
            </a:r>
          </a:p>
          <a:p>
            <a:pPr>
              <a:spcAft>
                <a:spcPct val="15000"/>
              </a:spcAft>
            </a:pPr>
            <a:endParaRPr lang="en-US" sz="2000" b="1">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Cause</a:t>
            </a:r>
          </a:p>
          <a:p>
            <a:pPr>
              <a:spcAft>
                <a:spcPct val="15000"/>
              </a:spcAft>
            </a:pPr>
            <a:r>
              <a:rPr lang="en-US" sz="2000">
                <a:solidFill>
                  <a:srgbClr val="000000"/>
                </a:solidFill>
                <a:latin typeface="GillSans" charset="0"/>
              </a:rPr>
              <a:t>CID installs reads each line of the default.rsp file and processes it one line at a time.   If an invalid line is encountered before Attended is set to no, a pop up will be displayed and the install will wait for a response from the user.</a:t>
            </a:r>
          </a:p>
          <a:p>
            <a:pPr>
              <a:spcAft>
                <a:spcPct val="15000"/>
              </a:spcAft>
            </a:pPr>
            <a:endParaRPr lang="en-US" sz="2000" b="1">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Solution</a:t>
            </a:r>
          </a:p>
          <a:p>
            <a:pPr>
              <a:spcAft>
                <a:spcPct val="15000"/>
              </a:spcAft>
            </a:pPr>
            <a:r>
              <a:rPr lang="en-US" sz="2000">
                <a:solidFill>
                  <a:srgbClr val="000000"/>
                </a:solidFill>
                <a:latin typeface="GillSans" charset="0"/>
              </a:rPr>
              <a:t>When adding CID lines to the default.rsp file always add them to the top and put the ones that control program execution at the very top.</a:t>
            </a:r>
            <a:r>
              <a:rPr lang="en-US" sz="2000" b="1">
                <a:solidFill>
                  <a:srgbClr val="000000"/>
                </a:solidFill>
                <a:latin typeface="GillSans" charset="0"/>
              </a:rPr>
              <a:t>  </a:t>
            </a:r>
          </a:p>
        </p:txBody>
      </p:sp>
      <p:sp>
        <p:nvSpPr>
          <p:cNvPr id="8238" name="Text Box 46"/>
          <p:cNvSpPr txBox="1">
            <a:spLocks noChangeArrowheads="1"/>
          </p:cNvSpPr>
          <p:nvPr/>
        </p:nvSpPr>
        <p:spPr bwMode="auto">
          <a:xfrm>
            <a:off x="3049588" y="604838"/>
            <a:ext cx="3833812" cy="8270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sz="2700" b="1">
                <a:solidFill>
                  <a:srgbClr val="000000"/>
                </a:solidFill>
                <a:latin typeface="Arial MT" charset="0"/>
              </a:rPr>
              <a:t>CID ATTENDED=N Must be 1st Line in File</a:t>
            </a:r>
          </a:p>
        </p:txBody>
      </p:sp>
    </p:spTree>
  </p:cSld>
  <p:clrMapOvr>
    <a:overrideClrMapping bg1="lt1" tx1="dk1" bg2="lt2" tx2="dk2" accent1="accent1" accent2="accent2" accent3="accent3" accent4="accent4" accent5="accent5" accent6="accent6" hlink="hlink" folHlink="folHlink"/>
  </p:clrMapOvr>
</p:sld>
</file>

<file path=ppt/slides/slide8.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9219" name="Line 3"/>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0" name="Line 4"/>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1" name="Freeform 5"/>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2" name="Freeform 6"/>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3" name="Freeform 7"/>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4" name="Freeform 8"/>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5" name="Text Box 9"/>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9226" name="Freeform 10"/>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7" name="Freeform 11"/>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8" name="Freeform 12"/>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9" name="Freeform 13"/>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0" name="Text Box 14"/>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9231" name="Freeform 15"/>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2" name="Freeform 16"/>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3" name="Freeform 17"/>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4" name="Freeform 18"/>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5" name="Text Box 19"/>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9236" name="Freeform 20"/>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7" name="Freeform 21"/>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8" name="Freeform 22"/>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9" name="Freeform 23"/>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0" name="Text Box 24"/>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9241" name="Freeform 25"/>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2" name="Freeform 26"/>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3" name="Freeform 27"/>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4" name="Freeform 28"/>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5" name="Text Box 29"/>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9246" name="Text Box 30"/>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9247" name="Freeform 31"/>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8" name="Freeform 32"/>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9" name="Freeform 33"/>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0" name="Freeform 34"/>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1" name="Text Box 35"/>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9252" name="Freeform 36"/>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3" name="Freeform 37"/>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4" name="Freeform 38"/>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5" name="Freeform 39"/>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6" name="Text Box 40"/>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9257" name="Freeform 41"/>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8" name="Freeform 42"/>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9" name="Freeform 43"/>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0" name="Text Box 44"/>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9261" name="Text Box 45"/>
          <p:cNvSpPr txBox="1">
            <a:spLocks noChangeArrowheads="1"/>
          </p:cNvSpPr>
          <p:nvPr/>
        </p:nvSpPr>
        <p:spPr bwMode="auto">
          <a:xfrm>
            <a:off x="1468438" y="2343150"/>
            <a:ext cx="5043487" cy="65246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3188" indent="-1031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sz="2000" b="1">
                <a:solidFill>
                  <a:srgbClr val="000000"/>
                </a:solidFill>
                <a:latin typeface="GillSans" charset="0"/>
              </a:rPr>
              <a:t>Problem</a:t>
            </a:r>
          </a:p>
          <a:p>
            <a:pPr>
              <a:spcAft>
                <a:spcPct val="15000"/>
              </a:spcAft>
            </a:pPr>
            <a:r>
              <a:rPr lang="en-US" sz="2000">
                <a:solidFill>
                  <a:srgbClr val="000000"/>
                </a:solidFill>
                <a:latin typeface="GillSans" charset="0"/>
              </a:rPr>
              <a:t>If install fails due to an invalid parameter, all subsequent installs will have the same failure. </a:t>
            </a:r>
            <a:endParaRPr lang="en-US" sz="2000" b="1">
              <a:solidFill>
                <a:srgbClr val="000000"/>
              </a:solidFill>
              <a:latin typeface="GillSans" charset="0"/>
            </a:endParaRPr>
          </a:p>
          <a:p>
            <a:pPr>
              <a:spcAft>
                <a:spcPct val="15000"/>
              </a:spcAft>
            </a:pPr>
            <a:endParaRPr lang="en-US" sz="2000" b="1">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Cause</a:t>
            </a:r>
          </a:p>
          <a:p>
            <a:pPr>
              <a:spcAft>
                <a:spcPct val="15000"/>
              </a:spcAft>
            </a:pPr>
            <a:r>
              <a:rPr lang="en-US" sz="2000">
                <a:solidFill>
                  <a:srgbClr val="000000"/>
                </a:solidFill>
                <a:latin typeface="GillSans" charset="0"/>
              </a:rPr>
              <a:t>Install maintains a local list of variables.  It creates this list from environment variables set by config.sys, variables passed on the command line, CID variables, etc.   Once a variable is set you can change it but you can not delete it.   The only way to wipe it out is by rebooting the machine.   For example, if IPADDR2=9.37.1.1 and install fails because there  is not a LAN 2 on the machine,  You can not merely change it to IPADDR1 and rerun the install program.   It will remember the IPADDR2 variable until you reboot.  A successful install is always followed by a shutdown and reboot.  An unsuccessful install requires a shutdown and reboot too.</a:t>
            </a:r>
          </a:p>
          <a:p>
            <a:pPr>
              <a:spcAft>
                <a:spcPct val="15000"/>
              </a:spcAft>
            </a:pPr>
            <a:endParaRPr lang="en-US" sz="2000" b="1">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Solution</a:t>
            </a:r>
          </a:p>
          <a:p>
            <a:pPr>
              <a:spcAft>
                <a:spcPct val="15000"/>
              </a:spcAft>
            </a:pPr>
            <a:r>
              <a:rPr lang="en-US" sz="2000">
                <a:solidFill>
                  <a:srgbClr val="000000"/>
                </a:solidFill>
                <a:latin typeface="GillSans" charset="0"/>
              </a:rPr>
              <a:t>Shutdown and reboot the machine. </a:t>
            </a:r>
          </a:p>
        </p:txBody>
      </p:sp>
      <p:sp>
        <p:nvSpPr>
          <p:cNvPr id="9262" name="Text Box 46"/>
          <p:cNvSpPr txBox="1">
            <a:spLocks noChangeArrowheads="1"/>
          </p:cNvSpPr>
          <p:nvPr/>
        </p:nvSpPr>
        <p:spPr bwMode="auto">
          <a:xfrm>
            <a:off x="3049588" y="604838"/>
            <a:ext cx="3833812" cy="8270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sz="2700" b="1">
                <a:solidFill>
                  <a:srgbClr val="000000"/>
                </a:solidFill>
                <a:latin typeface="Arial MT" charset="0"/>
              </a:rPr>
              <a:t>CID Install Remembers Previous Settings</a:t>
            </a:r>
          </a:p>
        </p:txBody>
      </p:sp>
    </p:spTree>
  </p:cSld>
  <p:clrMapOvr>
    <a:overrideClrMapping bg1="lt1" tx1="dk1" bg2="lt2" tx2="dk2" accent1="accent1" accent2="accent2" accent3="accent3" accent4="accent4" accent5="accent5" accent6="accent6" hlink="hlink" folHlink="folHlink"/>
  </p:clrMapOvr>
</p:sld>
</file>

<file path=ppt/slides/slide9.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0243" name="Line 3"/>
          <p:cNvSpPr>
            <a:spLocks noChangeShapeType="1"/>
          </p:cNvSpPr>
          <p:nvPr/>
        </p:nvSpPr>
        <p:spPr bwMode="auto">
          <a:xfrm flipV="1">
            <a:off x="1058863" y="1584325"/>
            <a:ext cx="3175" cy="78327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4" name="Line 4"/>
          <p:cNvSpPr>
            <a:spLocks noChangeShapeType="1"/>
          </p:cNvSpPr>
          <p:nvPr/>
        </p:nvSpPr>
        <p:spPr bwMode="auto">
          <a:xfrm flipH="1">
            <a:off x="3008313" y="1554163"/>
            <a:ext cx="3905250"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5" name="Freeform 5"/>
          <p:cNvSpPr>
            <a:spLocks noChangeArrowheads="1"/>
          </p:cNvSpPr>
          <p:nvPr/>
        </p:nvSpPr>
        <p:spPr bwMode="auto">
          <a:xfrm>
            <a:off x="1220788" y="1079500"/>
            <a:ext cx="146050" cy="449263"/>
          </a:xfrm>
          <a:custGeom>
            <a:avLst/>
            <a:gdLst>
              <a:gd name="T0" fmla="*/ 2 w 92"/>
              <a:gd name="T1" fmla="*/ 283 h 283"/>
              <a:gd name="T2" fmla="*/ 92 w 92"/>
              <a:gd name="T3" fmla="*/ 213 h 283"/>
              <a:gd name="T4" fmla="*/ 92 w 92"/>
              <a:gd name="T5" fmla="*/ 0 h 283"/>
              <a:gd name="T6" fmla="*/ 0 w 92"/>
              <a:gd name="T7" fmla="*/ 63 h 283"/>
            </a:gdLst>
            <a:ahLst/>
            <a:cxnLst>
              <a:cxn ang="0">
                <a:pos x="T0" y="T1"/>
              </a:cxn>
              <a:cxn ang="0">
                <a:pos x="T2" y="T3"/>
              </a:cxn>
              <a:cxn ang="0">
                <a:pos x="T4" y="T5"/>
              </a:cxn>
              <a:cxn ang="0">
                <a:pos x="T6" y="T7"/>
              </a:cxn>
            </a:cxnLst>
            <a:rect l="0" t="0" r="r" b="b"/>
            <a:pathLst>
              <a:path w="92" h="283">
                <a:moveTo>
                  <a:pt x="2" y="283"/>
                </a:moveTo>
                <a:lnTo>
                  <a:pt x="92" y="213"/>
                </a:lnTo>
                <a:lnTo>
                  <a:pt x="92" y="0"/>
                </a:lnTo>
                <a:lnTo>
                  <a:pt x="0" y="63"/>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6" name="Freeform 6"/>
          <p:cNvSpPr>
            <a:spLocks noChangeArrowheads="1"/>
          </p:cNvSpPr>
          <p:nvPr/>
        </p:nvSpPr>
        <p:spPr bwMode="auto">
          <a:xfrm>
            <a:off x="885825" y="1154113"/>
            <a:ext cx="336550" cy="376237"/>
          </a:xfrm>
          <a:custGeom>
            <a:avLst/>
            <a:gdLst>
              <a:gd name="T0" fmla="*/ 0 w 212"/>
              <a:gd name="T1" fmla="*/ 0 h 237"/>
              <a:gd name="T2" fmla="*/ 212 w 212"/>
              <a:gd name="T3" fmla="*/ 17 h 237"/>
              <a:gd name="T4" fmla="*/ 212 w 212"/>
              <a:gd name="T5" fmla="*/ 237 h 237"/>
              <a:gd name="T6" fmla="*/ 0 w 212"/>
              <a:gd name="T7" fmla="*/ 214 h 237"/>
            </a:gdLst>
            <a:ahLst/>
            <a:cxnLst>
              <a:cxn ang="0">
                <a:pos x="T0" y="T1"/>
              </a:cxn>
              <a:cxn ang="0">
                <a:pos x="T2" y="T3"/>
              </a:cxn>
              <a:cxn ang="0">
                <a:pos x="T4" y="T5"/>
              </a:cxn>
              <a:cxn ang="0">
                <a:pos x="T6" y="T7"/>
              </a:cxn>
            </a:cxnLst>
            <a:rect l="0" t="0" r="r" b="b"/>
            <a:pathLst>
              <a:path w="212" h="237">
                <a:moveTo>
                  <a:pt x="0" y="0"/>
                </a:moveTo>
                <a:lnTo>
                  <a:pt x="212" y="17"/>
                </a:lnTo>
                <a:lnTo>
                  <a:pt x="212" y="237"/>
                </a:lnTo>
                <a:lnTo>
                  <a:pt x="0" y="214"/>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7" name="Freeform 7"/>
          <p:cNvSpPr>
            <a:spLocks noChangeArrowheads="1"/>
          </p:cNvSpPr>
          <p:nvPr/>
        </p:nvSpPr>
        <p:spPr bwMode="auto">
          <a:xfrm>
            <a:off x="920750" y="1196975"/>
            <a:ext cx="261938" cy="285750"/>
          </a:xfrm>
          <a:custGeom>
            <a:avLst/>
            <a:gdLst>
              <a:gd name="T0" fmla="*/ 0 w 165"/>
              <a:gd name="T1" fmla="*/ 0 h 180"/>
              <a:gd name="T2" fmla="*/ 165 w 165"/>
              <a:gd name="T3" fmla="*/ 13 h 180"/>
              <a:gd name="T4" fmla="*/ 164 w 165"/>
              <a:gd name="T5" fmla="*/ 180 h 180"/>
              <a:gd name="T6" fmla="*/ 0 w 165"/>
              <a:gd name="T7" fmla="*/ 163 h 180"/>
            </a:gdLst>
            <a:ahLst/>
            <a:cxnLst>
              <a:cxn ang="0">
                <a:pos x="T0" y="T1"/>
              </a:cxn>
              <a:cxn ang="0">
                <a:pos x="T2" y="T3"/>
              </a:cxn>
              <a:cxn ang="0">
                <a:pos x="T4" y="T5"/>
              </a:cxn>
              <a:cxn ang="0">
                <a:pos x="T6" y="T7"/>
              </a:cxn>
            </a:cxnLst>
            <a:rect l="0" t="0" r="r" b="b"/>
            <a:pathLst>
              <a:path w="165" h="180">
                <a:moveTo>
                  <a:pt x="0" y="0"/>
                </a:moveTo>
                <a:lnTo>
                  <a:pt x="165" y="13"/>
                </a:lnTo>
                <a:lnTo>
                  <a:pt x="164" y="180"/>
                </a:lnTo>
                <a:lnTo>
                  <a:pt x="0" y="163"/>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8" name="Freeform 8"/>
          <p:cNvSpPr>
            <a:spLocks noChangeArrowheads="1"/>
          </p:cNvSpPr>
          <p:nvPr/>
        </p:nvSpPr>
        <p:spPr bwMode="auto">
          <a:xfrm>
            <a:off x="889000" y="1060450"/>
            <a:ext cx="477838" cy="117475"/>
          </a:xfrm>
          <a:custGeom>
            <a:avLst/>
            <a:gdLst>
              <a:gd name="T0" fmla="*/ 211 w 301"/>
              <a:gd name="T1" fmla="*/ 74 h 74"/>
              <a:gd name="T2" fmla="*/ 301 w 301"/>
              <a:gd name="T3" fmla="*/ 11 h 74"/>
              <a:gd name="T4" fmla="*/ 116 w 301"/>
              <a:gd name="T5" fmla="*/ 0 h 74"/>
              <a:gd name="T6" fmla="*/ 0 w 301"/>
              <a:gd name="T7" fmla="*/ 58 h 74"/>
            </a:gdLst>
            <a:ahLst/>
            <a:cxnLst>
              <a:cxn ang="0">
                <a:pos x="T0" y="T1"/>
              </a:cxn>
              <a:cxn ang="0">
                <a:pos x="T2" y="T3"/>
              </a:cxn>
              <a:cxn ang="0">
                <a:pos x="T4" y="T5"/>
              </a:cxn>
              <a:cxn ang="0">
                <a:pos x="T6" y="T7"/>
              </a:cxn>
            </a:cxnLst>
            <a:rect l="0" t="0" r="r" b="b"/>
            <a:pathLst>
              <a:path w="301" h="74">
                <a:moveTo>
                  <a:pt x="211" y="74"/>
                </a:moveTo>
                <a:lnTo>
                  <a:pt x="301" y="11"/>
                </a:lnTo>
                <a:lnTo>
                  <a:pt x="116"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9" name="Text Box 9"/>
          <p:cNvSpPr txBox="1">
            <a:spLocks noChangeArrowheads="1"/>
          </p:cNvSpPr>
          <p:nvPr/>
        </p:nvSpPr>
        <p:spPr bwMode="auto">
          <a:xfrm>
            <a:off x="960438" y="1184275"/>
            <a:ext cx="182562"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T</a:t>
            </a:r>
          </a:p>
        </p:txBody>
      </p:sp>
      <p:sp>
        <p:nvSpPr>
          <p:cNvPr id="10250" name="Freeform 10"/>
          <p:cNvSpPr>
            <a:spLocks noChangeArrowheads="1"/>
          </p:cNvSpPr>
          <p:nvPr/>
        </p:nvSpPr>
        <p:spPr bwMode="auto">
          <a:xfrm>
            <a:off x="1298575" y="1085850"/>
            <a:ext cx="463550" cy="130175"/>
          </a:xfrm>
          <a:custGeom>
            <a:avLst/>
            <a:gdLst>
              <a:gd name="T0" fmla="*/ 180 w 292"/>
              <a:gd name="T1" fmla="*/ 82 h 82"/>
              <a:gd name="T2" fmla="*/ 292 w 292"/>
              <a:gd name="T3" fmla="*/ 23 h 82"/>
              <a:gd name="T4" fmla="*/ 117 w 292"/>
              <a:gd name="T5" fmla="*/ 0 h 82"/>
              <a:gd name="T6" fmla="*/ 0 w 292"/>
              <a:gd name="T7" fmla="*/ 53 h 82"/>
            </a:gdLst>
            <a:ahLst/>
            <a:cxnLst>
              <a:cxn ang="0">
                <a:pos x="T0" y="T1"/>
              </a:cxn>
              <a:cxn ang="0">
                <a:pos x="T2" y="T3"/>
              </a:cxn>
              <a:cxn ang="0">
                <a:pos x="T4" y="T5"/>
              </a:cxn>
              <a:cxn ang="0">
                <a:pos x="T6" y="T7"/>
              </a:cxn>
            </a:cxnLst>
            <a:rect l="0" t="0" r="r" b="b"/>
            <a:pathLst>
              <a:path w="292" h="82">
                <a:moveTo>
                  <a:pt x="180" y="82"/>
                </a:moveTo>
                <a:lnTo>
                  <a:pt x="292" y="23"/>
                </a:lnTo>
                <a:lnTo>
                  <a:pt x="117"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1" name="Freeform 11"/>
          <p:cNvSpPr>
            <a:spLocks noChangeArrowheads="1"/>
          </p:cNvSpPr>
          <p:nvPr/>
        </p:nvSpPr>
        <p:spPr bwMode="auto">
          <a:xfrm>
            <a:off x="1566863" y="1125538"/>
            <a:ext cx="192087" cy="419100"/>
          </a:xfrm>
          <a:custGeom>
            <a:avLst/>
            <a:gdLst>
              <a:gd name="T0" fmla="*/ 0 w 121"/>
              <a:gd name="T1" fmla="*/ 264 h 264"/>
              <a:gd name="T2" fmla="*/ 108 w 121"/>
              <a:gd name="T3" fmla="*/ 206 h 264"/>
              <a:gd name="T4" fmla="*/ 121 w 121"/>
              <a:gd name="T5" fmla="*/ 0 h 264"/>
              <a:gd name="T6" fmla="*/ 6 w 121"/>
              <a:gd name="T7" fmla="*/ 54 h 264"/>
            </a:gdLst>
            <a:ahLst/>
            <a:cxnLst>
              <a:cxn ang="0">
                <a:pos x="T0" y="T1"/>
              </a:cxn>
              <a:cxn ang="0">
                <a:pos x="T2" y="T3"/>
              </a:cxn>
              <a:cxn ang="0">
                <a:pos x="T4" y="T5"/>
              </a:cxn>
              <a:cxn ang="0">
                <a:pos x="T6" y="T7"/>
              </a:cxn>
            </a:cxnLst>
            <a:rect l="0" t="0" r="r" b="b"/>
            <a:pathLst>
              <a:path w="121" h="264">
                <a:moveTo>
                  <a:pt x="0" y="264"/>
                </a:moveTo>
                <a:lnTo>
                  <a:pt x="108" y="206"/>
                </a:lnTo>
                <a:lnTo>
                  <a:pt x="121"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2" name="Freeform 12"/>
          <p:cNvSpPr>
            <a:spLocks noChangeArrowheads="1"/>
          </p:cNvSpPr>
          <p:nvPr/>
        </p:nvSpPr>
        <p:spPr bwMode="auto">
          <a:xfrm>
            <a:off x="1289050" y="1169988"/>
            <a:ext cx="288925" cy="376237"/>
          </a:xfrm>
          <a:custGeom>
            <a:avLst/>
            <a:gdLst>
              <a:gd name="T0" fmla="*/ 5 w 182"/>
              <a:gd name="T1" fmla="*/ 0 h 237"/>
              <a:gd name="T2" fmla="*/ 182 w 182"/>
              <a:gd name="T3" fmla="*/ 27 h 237"/>
              <a:gd name="T4" fmla="*/ 174 w 182"/>
              <a:gd name="T5" fmla="*/ 237 h 237"/>
              <a:gd name="T6" fmla="*/ 0 w 182"/>
              <a:gd name="T7" fmla="*/ 202 h 237"/>
            </a:gdLst>
            <a:ahLst/>
            <a:cxnLst>
              <a:cxn ang="0">
                <a:pos x="T0" y="T1"/>
              </a:cxn>
              <a:cxn ang="0">
                <a:pos x="T2" y="T3"/>
              </a:cxn>
              <a:cxn ang="0">
                <a:pos x="T4" y="T5"/>
              </a:cxn>
              <a:cxn ang="0">
                <a:pos x="T6" y="T7"/>
              </a:cxn>
            </a:cxnLst>
            <a:rect l="0" t="0" r="r" b="b"/>
            <a:pathLst>
              <a:path w="182" h="237">
                <a:moveTo>
                  <a:pt x="5" y="0"/>
                </a:moveTo>
                <a:lnTo>
                  <a:pt x="182" y="27"/>
                </a:lnTo>
                <a:lnTo>
                  <a:pt x="174" y="237"/>
                </a:lnTo>
                <a:lnTo>
                  <a:pt x="0" y="20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3" name="Freeform 13"/>
          <p:cNvSpPr>
            <a:spLocks noChangeArrowheads="1"/>
          </p:cNvSpPr>
          <p:nvPr/>
        </p:nvSpPr>
        <p:spPr bwMode="auto">
          <a:xfrm>
            <a:off x="1325563" y="1216025"/>
            <a:ext cx="211137" cy="288925"/>
          </a:xfrm>
          <a:custGeom>
            <a:avLst/>
            <a:gdLst>
              <a:gd name="T0" fmla="*/ 7 w 133"/>
              <a:gd name="T1" fmla="*/ 0 h 182"/>
              <a:gd name="T2" fmla="*/ 133 w 133"/>
              <a:gd name="T3" fmla="*/ 22 h 182"/>
              <a:gd name="T4" fmla="*/ 128 w 133"/>
              <a:gd name="T5" fmla="*/ 182 h 182"/>
              <a:gd name="T6" fmla="*/ 0 w 133"/>
              <a:gd name="T7" fmla="*/ 154 h 182"/>
            </a:gdLst>
            <a:ahLst/>
            <a:cxnLst>
              <a:cxn ang="0">
                <a:pos x="T0" y="T1"/>
              </a:cxn>
              <a:cxn ang="0">
                <a:pos x="T2" y="T3"/>
              </a:cxn>
              <a:cxn ang="0">
                <a:pos x="T4" y="T5"/>
              </a:cxn>
              <a:cxn ang="0">
                <a:pos x="T6" y="T7"/>
              </a:cxn>
            </a:cxnLst>
            <a:rect l="0" t="0" r="r" b="b"/>
            <a:pathLst>
              <a:path w="133" h="182">
                <a:moveTo>
                  <a:pt x="7" y="0"/>
                </a:moveTo>
                <a:lnTo>
                  <a:pt x="133" y="22"/>
                </a:lnTo>
                <a:lnTo>
                  <a:pt x="128" y="182"/>
                </a:lnTo>
                <a:lnTo>
                  <a:pt x="0" y="154"/>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4" name="Text Box 14"/>
          <p:cNvSpPr txBox="1">
            <a:spLocks noChangeArrowheads="1"/>
          </p:cNvSpPr>
          <p:nvPr/>
        </p:nvSpPr>
        <p:spPr bwMode="auto">
          <a:xfrm>
            <a:off x="1327150" y="1195388"/>
            <a:ext cx="198438"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C</a:t>
            </a:r>
          </a:p>
        </p:txBody>
      </p:sp>
      <p:sp>
        <p:nvSpPr>
          <p:cNvPr id="10255" name="Freeform 15"/>
          <p:cNvSpPr>
            <a:spLocks noChangeArrowheads="1"/>
          </p:cNvSpPr>
          <p:nvPr/>
        </p:nvSpPr>
        <p:spPr bwMode="auto">
          <a:xfrm>
            <a:off x="2120900" y="1160463"/>
            <a:ext cx="546100" cy="142875"/>
          </a:xfrm>
          <a:custGeom>
            <a:avLst/>
            <a:gdLst>
              <a:gd name="T0" fmla="*/ 211 w 344"/>
              <a:gd name="T1" fmla="*/ 90 h 90"/>
              <a:gd name="T2" fmla="*/ 344 w 344"/>
              <a:gd name="T3" fmla="*/ 26 h 90"/>
              <a:gd name="T4" fmla="*/ 139 w 344"/>
              <a:gd name="T5" fmla="*/ 0 h 90"/>
              <a:gd name="T6" fmla="*/ 0 w 344"/>
              <a:gd name="T7" fmla="*/ 58 h 90"/>
            </a:gdLst>
            <a:ahLst/>
            <a:cxnLst>
              <a:cxn ang="0">
                <a:pos x="T0" y="T1"/>
              </a:cxn>
              <a:cxn ang="0">
                <a:pos x="T2" y="T3"/>
              </a:cxn>
              <a:cxn ang="0">
                <a:pos x="T4" y="T5"/>
              </a:cxn>
              <a:cxn ang="0">
                <a:pos x="T6" y="T7"/>
              </a:cxn>
            </a:cxnLst>
            <a:rect l="0" t="0" r="r" b="b"/>
            <a:pathLst>
              <a:path w="344" h="90">
                <a:moveTo>
                  <a:pt x="211" y="90"/>
                </a:moveTo>
                <a:lnTo>
                  <a:pt x="344" y="26"/>
                </a:lnTo>
                <a:lnTo>
                  <a:pt x="139"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6" name="Freeform 16"/>
          <p:cNvSpPr>
            <a:spLocks noChangeArrowheads="1"/>
          </p:cNvSpPr>
          <p:nvPr/>
        </p:nvSpPr>
        <p:spPr bwMode="auto">
          <a:xfrm>
            <a:off x="2451100" y="1198563"/>
            <a:ext cx="215900" cy="449262"/>
          </a:xfrm>
          <a:custGeom>
            <a:avLst/>
            <a:gdLst>
              <a:gd name="T0" fmla="*/ 7 w 136"/>
              <a:gd name="T1" fmla="*/ 283 h 283"/>
              <a:gd name="T2" fmla="*/ 136 w 136"/>
              <a:gd name="T3" fmla="*/ 187 h 283"/>
              <a:gd name="T4" fmla="*/ 134 w 136"/>
              <a:gd name="T5" fmla="*/ 0 h 283"/>
              <a:gd name="T6" fmla="*/ 0 w 136"/>
              <a:gd name="T7" fmla="*/ 66 h 283"/>
            </a:gdLst>
            <a:ahLst/>
            <a:cxnLst>
              <a:cxn ang="0">
                <a:pos x="T0" y="T1"/>
              </a:cxn>
              <a:cxn ang="0">
                <a:pos x="T2" y="T3"/>
              </a:cxn>
              <a:cxn ang="0">
                <a:pos x="T4" y="T5"/>
              </a:cxn>
              <a:cxn ang="0">
                <a:pos x="T6" y="T7"/>
              </a:cxn>
            </a:cxnLst>
            <a:rect l="0" t="0" r="r" b="b"/>
            <a:pathLst>
              <a:path w="136" h="283">
                <a:moveTo>
                  <a:pt x="7" y="283"/>
                </a:moveTo>
                <a:lnTo>
                  <a:pt x="136" y="187"/>
                </a:lnTo>
                <a:lnTo>
                  <a:pt x="134"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7" name="Freeform 17"/>
          <p:cNvSpPr>
            <a:spLocks noChangeArrowheads="1"/>
          </p:cNvSpPr>
          <p:nvPr/>
        </p:nvSpPr>
        <p:spPr bwMode="auto">
          <a:xfrm>
            <a:off x="2117725" y="1254125"/>
            <a:ext cx="334963" cy="417513"/>
          </a:xfrm>
          <a:custGeom>
            <a:avLst/>
            <a:gdLst>
              <a:gd name="T0" fmla="*/ 0 w 211"/>
              <a:gd name="T1" fmla="*/ 0 h 263"/>
              <a:gd name="T2" fmla="*/ 211 w 211"/>
              <a:gd name="T3" fmla="*/ 32 h 263"/>
              <a:gd name="T4" fmla="*/ 211 w 211"/>
              <a:gd name="T5" fmla="*/ 263 h 263"/>
              <a:gd name="T6" fmla="*/ 0 w 211"/>
              <a:gd name="T7" fmla="*/ 226 h 263"/>
            </a:gdLst>
            <a:ahLst/>
            <a:cxnLst>
              <a:cxn ang="0">
                <a:pos x="T0" y="T1"/>
              </a:cxn>
              <a:cxn ang="0">
                <a:pos x="T2" y="T3"/>
              </a:cxn>
              <a:cxn ang="0">
                <a:pos x="T4" y="T5"/>
              </a:cxn>
              <a:cxn ang="0">
                <a:pos x="T6" y="T7"/>
              </a:cxn>
            </a:cxnLst>
            <a:rect l="0" t="0" r="r" b="b"/>
            <a:pathLst>
              <a:path w="211" h="263">
                <a:moveTo>
                  <a:pt x="0" y="0"/>
                </a:moveTo>
                <a:lnTo>
                  <a:pt x="211" y="32"/>
                </a:lnTo>
                <a:lnTo>
                  <a:pt x="211" y="263"/>
                </a:lnTo>
                <a:lnTo>
                  <a:pt x="0" y="226"/>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8" name="Freeform 18"/>
          <p:cNvSpPr>
            <a:spLocks noChangeArrowheads="1"/>
          </p:cNvSpPr>
          <p:nvPr/>
        </p:nvSpPr>
        <p:spPr bwMode="auto">
          <a:xfrm>
            <a:off x="2159000" y="1308100"/>
            <a:ext cx="246063" cy="307975"/>
          </a:xfrm>
          <a:custGeom>
            <a:avLst/>
            <a:gdLst>
              <a:gd name="T0" fmla="*/ 0 w 155"/>
              <a:gd name="T1" fmla="*/ 0 h 194"/>
              <a:gd name="T2" fmla="*/ 153 w 155"/>
              <a:gd name="T3" fmla="*/ 23 h 194"/>
              <a:gd name="T4" fmla="*/ 155 w 155"/>
              <a:gd name="T5" fmla="*/ 194 h 194"/>
              <a:gd name="T6" fmla="*/ 0 w 155"/>
              <a:gd name="T7" fmla="*/ 165 h 194"/>
            </a:gdLst>
            <a:ahLst/>
            <a:cxnLst>
              <a:cxn ang="0">
                <a:pos x="T0" y="T1"/>
              </a:cxn>
              <a:cxn ang="0">
                <a:pos x="T2" y="T3"/>
              </a:cxn>
              <a:cxn ang="0">
                <a:pos x="T4" y="T5"/>
              </a:cxn>
              <a:cxn ang="0">
                <a:pos x="T6" y="T7"/>
              </a:cxn>
            </a:cxnLst>
            <a:rect l="0" t="0" r="r" b="b"/>
            <a:pathLst>
              <a:path w="155" h="194">
                <a:moveTo>
                  <a:pt x="0" y="0"/>
                </a:moveTo>
                <a:lnTo>
                  <a:pt x="153" y="23"/>
                </a:lnTo>
                <a:lnTo>
                  <a:pt x="155" y="194"/>
                </a:lnTo>
                <a:lnTo>
                  <a:pt x="0" y="165"/>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9" name="Text Box 19"/>
          <p:cNvSpPr txBox="1">
            <a:spLocks noChangeArrowheads="1"/>
          </p:cNvSpPr>
          <p:nvPr/>
        </p:nvSpPr>
        <p:spPr bwMode="auto">
          <a:xfrm>
            <a:off x="2233613" y="1306513"/>
            <a:ext cx="106362"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808080"/>
                </a:solidFill>
              </a:rPr>
              <a:t>I</a:t>
            </a:r>
          </a:p>
        </p:txBody>
      </p:sp>
      <p:sp>
        <p:nvSpPr>
          <p:cNvPr id="10260" name="Freeform 20"/>
          <p:cNvSpPr>
            <a:spLocks noChangeArrowheads="1"/>
          </p:cNvSpPr>
          <p:nvPr/>
        </p:nvSpPr>
        <p:spPr bwMode="auto">
          <a:xfrm>
            <a:off x="2405063" y="1254125"/>
            <a:ext cx="557212" cy="177800"/>
          </a:xfrm>
          <a:custGeom>
            <a:avLst/>
            <a:gdLst>
              <a:gd name="T0" fmla="*/ 217 w 351"/>
              <a:gd name="T1" fmla="*/ 112 h 112"/>
              <a:gd name="T2" fmla="*/ 351 w 351"/>
              <a:gd name="T3" fmla="*/ 37 h 112"/>
              <a:gd name="T4" fmla="*/ 133 w 351"/>
              <a:gd name="T5" fmla="*/ 0 h 112"/>
              <a:gd name="T6" fmla="*/ 0 w 351"/>
              <a:gd name="T7" fmla="*/ 64 h 112"/>
            </a:gdLst>
            <a:ahLst/>
            <a:cxnLst>
              <a:cxn ang="0">
                <a:pos x="T0" y="T1"/>
              </a:cxn>
              <a:cxn ang="0">
                <a:pos x="T2" y="T3"/>
              </a:cxn>
              <a:cxn ang="0">
                <a:pos x="T4" y="T5"/>
              </a:cxn>
              <a:cxn ang="0">
                <a:pos x="T6" y="T7"/>
              </a:cxn>
            </a:cxnLst>
            <a:rect l="0" t="0" r="r" b="b"/>
            <a:pathLst>
              <a:path w="351" h="112">
                <a:moveTo>
                  <a:pt x="217" y="112"/>
                </a:moveTo>
                <a:lnTo>
                  <a:pt x="351" y="37"/>
                </a:lnTo>
                <a:lnTo>
                  <a:pt x="133"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1" name="Freeform 21"/>
          <p:cNvSpPr>
            <a:spLocks noChangeArrowheads="1"/>
          </p:cNvSpPr>
          <p:nvPr/>
        </p:nvSpPr>
        <p:spPr bwMode="auto">
          <a:xfrm>
            <a:off x="2747963" y="1309688"/>
            <a:ext cx="222250" cy="496887"/>
          </a:xfrm>
          <a:custGeom>
            <a:avLst/>
            <a:gdLst>
              <a:gd name="T0" fmla="*/ 2 w 140"/>
              <a:gd name="T1" fmla="*/ 313 h 313"/>
              <a:gd name="T2" fmla="*/ 140 w 140"/>
              <a:gd name="T3" fmla="*/ 235 h 313"/>
              <a:gd name="T4" fmla="*/ 135 w 140"/>
              <a:gd name="T5" fmla="*/ 0 h 313"/>
              <a:gd name="T6" fmla="*/ 0 w 140"/>
              <a:gd name="T7" fmla="*/ 78 h 313"/>
            </a:gdLst>
            <a:ahLst/>
            <a:cxnLst>
              <a:cxn ang="0">
                <a:pos x="T0" y="T1"/>
              </a:cxn>
              <a:cxn ang="0">
                <a:pos x="T2" y="T3"/>
              </a:cxn>
              <a:cxn ang="0">
                <a:pos x="T4" y="T5"/>
              </a:cxn>
              <a:cxn ang="0">
                <a:pos x="T6" y="T7"/>
              </a:cxn>
            </a:cxnLst>
            <a:rect l="0" t="0" r="r" b="b"/>
            <a:pathLst>
              <a:path w="140" h="313">
                <a:moveTo>
                  <a:pt x="2" y="313"/>
                </a:moveTo>
                <a:lnTo>
                  <a:pt x="140" y="235"/>
                </a:lnTo>
                <a:lnTo>
                  <a:pt x="135"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2" name="Freeform 22"/>
          <p:cNvSpPr>
            <a:spLocks noChangeArrowheads="1"/>
          </p:cNvSpPr>
          <p:nvPr/>
        </p:nvSpPr>
        <p:spPr bwMode="auto">
          <a:xfrm>
            <a:off x="2405063" y="1360488"/>
            <a:ext cx="344487" cy="447675"/>
          </a:xfrm>
          <a:custGeom>
            <a:avLst/>
            <a:gdLst>
              <a:gd name="T0" fmla="*/ 0 w 217"/>
              <a:gd name="T1" fmla="*/ 0 h 282"/>
              <a:gd name="T2" fmla="*/ 215 w 217"/>
              <a:gd name="T3" fmla="*/ 44 h 282"/>
              <a:gd name="T4" fmla="*/ 217 w 217"/>
              <a:gd name="T5" fmla="*/ 282 h 282"/>
              <a:gd name="T6" fmla="*/ 1 w 217"/>
              <a:gd name="T7" fmla="*/ 233 h 282"/>
            </a:gdLst>
            <a:ahLst/>
            <a:cxnLst>
              <a:cxn ang="0">
                <a:pos x="T0" y="T1"/>
              </a:cxn>
              <a:cxn ang="0">
                <a:pos x="T2" y="T3"/>
              </a:cxn>
              <a:cxn ang="0">
                <a:pos x="T4" y="T5"/>
              </a:cxn>
              <a:cxn ang="0">
                <a:pos x="T6" y="T7"/>
              </a:cxn>
            </a:cxnLst>
            <a:rect l="0" t="0" r="r" b="b"/>
            <a:pathLst>
              <a:path w="217" h="282">
                <a:moveTo>
                  <a:pt x="0" y="0"/>
                </a:moveTo>
                <a:lnTo>
                  <a:pt x="215" y="44"/>
                </a:lnTo>
                <a:lnTo>
                  <a:pt x="217" y="282"/>
                </a:lnTo>
                <a:lnTo>
                  <a:pt x="1" y="23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3" name="Freeform 23"/>
          <p:cNvSpPr>
            <a:spLocks noChangeArrowheads="1"/>
          </p:cNvSpPr>
          <p:nvPr/>
        </p:nvSpPr>
        <p:spPr bwMode="auto">
          <a:xfrm>
            <a:off x="2446338" y="1408113"/>
            <a:ext cx="260350" cy="344487"/>
          </a:xfrm>
          <a:custGeom>
            <a:avLst/>
            <a:gdLst>
              <a:gd name="T0" fmla="*/ 0 w 164"/>
              <a:gd name="T1" fmla="*/ 0 h 217"/>
              <a:gd name="T2" fmla="*/ 163 w 164"/>
              <a:gd name="T3" fmla="*/ 36 h 217"/>
              <a:gd name="T4" fmla="*/ 164 w 164"/>
              <a:gd name="T5" fmla="*/ 217 h 217"/>
              <a:gd name="T6" fmla="*/ 1 w 164"/>
              <a:gd name="T7" fmla="*/ 182 h 217"/>
            </a:gdLst>
            <a:ahLst/>
            <a:cxnLst>
              <a:cxn ang="0">
                <a:pos x="T0" y="T1"/>
              </a:cxn>
              <a:cxn ang="0">
                <a:pos x="T2" y="T3"/>
              </a:cxn>
              <a:cxn ang="0">
                <a:pos x="T4" y="T5"/>
              </a:cxn>
              <a:cxn ang="0">
                <a:pos x="T6" y="T7"/>
              </a:cxn>
            </a:cxnLst>
            <a:rect l="0" t="0" r="r" b="b"/>
            <a:pathLst>
              <a:path w="164" h="217">
                <a:moveTo>
                  <a:pt x="0" y="0"/>
                </a:moveTo>
                <a:lnTo>
                  <a:pt x="163" y="36"/>
                </a:lnTo>
                <a:lnTo>
                  <a:pt x="164" y="217"/>
                </a:lnTo>
                <a:lnTo>
                  <a:pt x="1" y="182"/>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4" name="Text Box 24"/>
          <p:cNvSpPr txBox="1">
            <a:spLocks noChangeArrowheads="1"/>
          </p:cNvSpPr>
          <p:nvPr/>
        </p:nvSpPr>
        <p:spPr bwMode="auto">
          <a:xfrm>
            <a:off x="2492375" y="1435100"/>
            <a:ext cx="16827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10265" name="Freeform 25"/>
          <p:cNvSpPr>
            <a:spLocks noChangeArrowheads="1"/>
          </p:cNvSpPr>
          <p:nvPr/>
        </p:nvSpPr>
        <p:spPr bwMode="auto">
          <a:xfrm>
            <a:off x="1965325" y="1169988"/>
            <a:ext cx="152400" cy="450850"/>
          </a:xfrm>
          <a:custGeom>
            <a:avLst/>
            <a:gdLst>
              <a:gd name="T0" fmla="*/ 1 w 96"/>
              <a:gd name="T1" fmla="*/ 284 h 284"/>
              <a:gd name="T2" fmla="*/ 92 w 96"/>
              <a:gd name="T3" fmla="*/ 215 h 284"/>
              <a:gd name="T4" fmla="*/ 96 w 96"/>
              <a:gd name="T5" fmla="*/ 0 h 284"/>
              <a:gd name="T6" fmla="*/ 0 w 96"/>
              <a:gd name="T7" fmla="*/ 65 h 284"/>
            </a:gdLst>
            <a:ahLst/>
            <a:cxnLst>
              <a:cxn ang="0">
                <a:pos x="T0" y="T1"/>
              </a:cxn>
              <a:cxn ang="0">
                <a:pos x="T2" y="T3"/>
              </a:cxn>
              <a:cxn ang="0">
                <a:pos x="T4" y="T5"/>
              </a:cxn>
              <a:cxn ang="0">
                <a:pos x="T6" y="T7"/>
              </a:cxn>
            </a:cxnLst>
            <a:rect l="0" t="0" r="r" b="b"/>
            <a:pathLst>
              <a:path w="96" h="284">
                <a:moveTo>
                  <a:pt x="1" y="284"/>
                </a:moveTo>
                <a:lnTo>
                  <a:pt x="92" y="215"/>
                </a:lnTo>
                <a:lnTo>
                  <a:pt x="96" y="0"/>
                </a:lnTo>
                <a:lnTo>
                  <a:pt x="0" y="65"/>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6" name="Freeform 26"/>
          <p:cNvSpPr>
            <a:spLocks noChangeArrowheads="1"/>
          </p:cNvSpPr>
          <p:nvPr/>
        </p:nvSpPr>
        <p:spPr bwMode="auto">
          <a:xfrm>
            <a:off x="1635125" y="1152525"/>
            <a:ext cx="482600" cy="122238"/>
          </a:xfrm>
          <a:custGeom>
            <a:avLst/>
            <a:gdLst>
              <a:gd name="T0" fmla="*/ 210 w 304"/>
              <a:gd name="T1" fmla="*/ 77 h 77"/>
              <a:gd name="T2" fmla="*/ 304 w 304"/>
              <a:gd name="T3" fmla="*/ 10 h 77"/>
              <a:gd name="T4" fmla="*/ 120 w 304"/>
              <a:gd name="T5" fmla="*/ 0 h 77"/>
              <a:gd name="T6" fmla="*/ 0 w 304"/>
              <a:gd name="T7" fmla="*/ 63 h 77"/>
            </a:gdLst>
            <a:ahLst/>
            <a:cxnLst>
              <a:cxn ang="0">
                <a:pos x="T0" y="T1"/>
              </a:cxn>
              <a:cxn ang="0">
                <a:pos x="T2" y="T3"/>
              </a:cxn>
              <a:cxn ang="0">
                <a:pos x="T4" y="T5"/>
              </a:cxn>
              <a:cxn ang="0">
                <a:pos x="T6" y="T7"/>
              </a:cxn>
            </a:cxnLst>
            <a:rect l="0" t="0" r="r" b="b"/>
            <a:pathLst>
              <a:path w="304" h="77">
                <a:moveTo>
                  <a:pt x="210" y="77"/>
                </a:moveTo>
                <a:lnTo>
                  <a:pt x="304" y="10"/>
                </a:lnTo>
                <a:lnTo>
                  <a:pt x="120" y="0"/>
                </a:lnTo>
                <a:lnTo>
                  <a:pt x="0" y="6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7" name="Freeform 27"/>
          <p:cNvSpPr>
            <a:spLocks noChangeArrowheads="1"/>
          </p:cNvSpPr>
          <p:nvPr/>
        </p:nvSpPr>
        <p:spPr bwMode="auto">
          <a:xfrm>
            <a:off x="1638300" y="1250950"/>
            <a:ext cx="331788" cy="368300"/>
          </a:xfrm>
          <a:custGeom>
            <a:avLst/>
            <a:gdLst>
              <a:gd name="T0" fmla="*/ 0 w 209"/>
              <a:gd name="T1" fmla="*/ 0 h 232"/>
              <a:gd name="T2" fmla="*/ 205 w 209"/>
              <a:gd name="T3" fmla="*/ 12 h 232"/>
              <a:gd name="T4" fmla="*/ 209 w 209"/>
              <a:gd name="T5" fmla="*/ 232 h 232"/>
              <a:gd name="T6" fmla="*/ 2 w 209"/>
              <a:gd name="T7" fmla="*/ 212 h 232"/>
            </a:gdLst>
            <a:ahLst/>
            <a:cxnLst>
              <a:cxn ang="0">
                <a:pos x="T0" y="T1"/>
              </a:cxn>
              <a:cxn ang="0">
                <a:pos x="T2" y="T3"/>
              </a:cxn>
              <a:cxn ang="0">
                <a:pos x="T4" y="T5"/>
              </a:cxn>
              <a:cxn ang="0">
                <a:pos x="T6" y="T7"/>
              </a:cxn>
            </a:cxnLst>
            <a:rect l="0" t="0" r="r" b="b"/>
            <a:pathLst>
              <a:path w="209" h="232">
                <a:moveTo>
                  <a:pt x="0" y="0"/>
                </a:moveTo>
                <a:lnTo>
                  <a:pt x="205" y="12"/>
                </a:lnTo>
                <a:lnTo>
                  <a:pt x="209" y="232"/>
                </a:lnTo>
                <a:lnTo>
                  <a:pt x="2" y="212"/>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8" name="Freeform 28"/>
          <p:cNvSpPr>
            <a:spLocks noChangeArrowheads="1"/>
          </p:cNvSpPr>
          <p:nvPr/>
        </p:nvSpPr>
        <p:spPr bwMode="auto">
          <a:xfrm>
            <a:off x="1674813" y="1298575"/>
            <a:ext cx="252412" cy="274638"/>
          </a:xfrm>
          <a:custGeom>
            <a:avLst/>
            <a:gdLst>
              <a:gd name="T0" fmla="*/ 0 w 159"/>
              <a:gd name="T1" fmla="*/ 0 h 173"/>
              <a:gd name="T2" fmla="*/ 156 w 159"/>
              <a:gd name="T3" fmla="*/ 11 h 173"/>
              <a:gd name="T4" fmla="*/ 159 w 159"/>
              <a:gd name="T5" fmla="*/ 173 h 173"/>
              <a:gd name="T6" fmla="*/ 2 w 159"/>
              <a:gd name="T7" fmla="*/ 158 h 173"/>
            </a:gdLst>
            <a:ahLst/>
            <a:cxnLst>
              <a:cxn ang="0">
                <a:pos x="T0" y="T1"/>
              </a:cxn>
              <a:cxn ang="0">
                <a:pos x="T2" y="T3"/>
              </a:cxn>
              <a:cxn ang="0">
                <a:pos x="T4" y="T5"/>
              </a:cxn>
              <a:cxn ang="0">
                <a:pos x="T6" y="T7"/>
              </a:cxn>
            </a:cxnLst>
            <a:rect l="0" t="0" r="r" b="b"/>
            <a:pathLst>
              <a:path w="159" h="173">
                <a:moveTo>
                  <a:pt x="0" y="0"/>
                </a:moveTo>
                <a:lnTo>
                  <a:pt x="156" y="11"/>
                </a:lnTo>
                <a:lnTo>
                  <a:pt x="159" y="173"/>
                </a:lnTo>
                <a:lnTo>
                  <a:pt x="2" y="158"/>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9" name="Text Box 29"/>
          <p:cNvSpPr txBox="1">
            <a:spLocks noChangeArrowheads="1"/>
          </p:cNvSpPr>
          <p:nvPr/>
        </p:nvSpPr>
        <p:spPr bwMode="auto">
          <a:xfrm>
            <a:off x="1992313" y="1250950"/>
            <a:ext cx="7620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a:t>
            </a:r>
          </a:p>
        </p:txBody>
      </p:sp>
      <p:sp>
        <p:nvSpPr>
          <p:cNvPr id="10270" name="Text Box 30"/>
          <p:cNvSpPr txBox="1">
            <a:spLocks noChangeArrowheads="1"/>
          </p:cNvSpPr>
          <p:nvPr/>
        </p:nvSpPr>
        <p:spPr bwMode="auto">
          <a:xfrm>
            <a:off x="1716088" y="12779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919191"/>
                </a:solidFill>
              </a:rPr>
              <a:t>P</a:t>
            </a:r>
          </a:p>
        </p:txBody>
      </p:sp>
      <p:sp>
        <p:nvSpPr>
          <p:cNvPr id="10271" name="Freeform 31"/>
          <p:cNvSpPr>
            <a:spLocks noChangeArrowheads="1"/>
          </p:cNvSpPr>
          <p:nvPr/>
        </p:nvSpPr>
        <p:spPr bwMode="auto">
          <a:xfrm>
            <a:off x="1163638" y="719138"/>
            <a:ext cx="477837" cy="96837"/>
          </a:xfrm>
          <a:custGeom>
            <a:avLst/>
            <a:gdLst>
              <a:gd name="T0" fmla="*/ 217 w 301"/>
              <a:gd name="T1" fmla="*/ 61 h 61"/>
              <a:gd name="T2" fmla="*/ 301 w 301"/>
              <a:gd name="T3" fmla="*/ 6 h 61"/>
              <a:gd name="T4" fmla="*/ 100 w 301"/>
              <a:gd name="T5" fmla="*/ 0 h 61"/>
              <a:gd name="T6" fmla="*/ 0 w 301"/>
              <a:gd name="T7" fmla="*/ 49 h 61"/>
            </a:gdLst>
            <a:ahLst/>
            <a:cxnLst>
              <a:cxn ang="0">
                <a:pos x="T0" y="T1"/>
              </a:cxn>
              <a:cxn ang="0">
                <a:pos x="T2" y="T3"/>
              </a:cxn>
              <a:cxn ang="0">
                <a:pos x="T4" y="T5"/>
              </a:cxn>
              <a:cxn ang="0">
                <a:pos x="T6" y="T7"/>
              </a:cxn>
            </a:cxnLst>
            <a:rect l="0" t="0" r="r" b="b"/>
            <a:pathLst>
              <a:path w="301" h="61">
                <a:moveTo>
                  <a:pt x="217" y="61"/>
                </a:moveTo>
                <a:lnTo>
                  <a:pt x="301" y="6"/>
                </a:lnTo>
                <a:lnTo>
                  <a:pt x="100"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2" name="Freeform 32"/>
          <p:cNvSpPr>
            <a:spLocks noChangeArrowheads="1"/>
          </p:cNvSpPr>
          <p:nvPr/>
        </p:nvSpPr>
        <p:spPr bwMode="auto">
          <a:xfrm>
            <a:off x="1482725" y="733425"/>
            <a:ext cx="157163" cy="428625"/>
          </a:xfrm>
          <a:custGeom>
            <a:avLst/>
            <a:gdLst>
              <a:gd name="T0" fmla="*/ 0 w 99"/>
              <a:gd name="T1" fmla="*/ 270 h 270"/>
              <a:gd name="T2" fmla="*/ 91 w 99"/>
              <a:gd name="T3" fmla="*/ 195 h 270"/>
              <a:gd name="T4" fmla="*/ 99 w 99"/>
              <a:gd name="T5" fmla="*/ 0 h 270"/>
              <a:gd name="T6" fmla="*/ 4 w 99"/>
              <a:gd name="T7" fmla="*/ 52 h 270"/>
            </a:gdLst>
            <a:ahLst/>
            <a:cxnLst>
              <a:cxn ang="0">
                <a:pos x="T0" y="T1"/>
              </a:cxn>
              <a:cxn ang="0">
                <a:pos x="T2" y="T3"/>
              </a:cxn>
              <a:cxn ang="0">
                <a:pos x="T4" y="T5"/>
              </a:cxn>
              <a:cxn ang="0">
                <a:pos x="T6" y="T7"/>
              </a:cxn>
            </a:cxnLst>
            <a:rect l="0" t="0" r="r" b="b"/>
            <a:pathLst>
              <a:path w="99" h="270">
                <a:moveTo>
                  <a:pt x="0" y="270"/>
                </a:moveTo>
                <a:lnTo>
                  <a:pt x="91" y="195"/>
                </a:lnTo>
                <a:lnTo>
                  <a:pt x="99"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3" name="Freeform 33"/>
          <p:cNvSpPr>
            <a:spLocks noChangeArrowheads="1"/>
          </p:cNvSpPr>
          <p:nvPr/>
        </p:nvSpPr>
        <p:spPr bwMode="auto">
          <a:xfrm>
            <a:off x="1158875" y="798513"/>
            <a:ext cx="327025" cy="361950"/>
          </a:xfrm>
          <a:custGeom>
            <a:avLst/>
            <a:gdLst>
              <a:gd name="T0" fmla="*/ 0 w 206"/>
              <a:gd name="T1" fmla="*/ 0 h 228"/>
              <a:gd name="T2" fmla="*/ 206 w 206"/>
              <a:gd name="T3" fmla="*/ 8 h 228"/>
              <a:gd name="T4" fmla="*/ 206 w 206"/>
              <a:gd name="T5" fmla="*/ 228 h 228"/>
              <a:gd name="T6" fmla="*/ 0 w 206"/>
              <a:gd name="T7" fmla="*/ 209 h 228"/>
            </a:gdLst>
            <a:ahLst/>
            <a:cxnLst>
              <a:cxn ang="0">
                <a:pos x="T0" y="T1"/>
              </a:cxn>
              <a:cxn ang="0">
                <a:pos x="T2" y="T3"/>
              </a:cxn>
              <a:cxn ang="0">
                <a:pos x="T4" y="T5"/>
              </a:cxn>
              <a:cxn ang="0">
                <a:pos x="T6" y="T7"/>
              </a:cxn>
            </a:cxnLst>
            <a:rect l="0" t="0" r="r" b="b"/>
            <a:pathLst>
              <a:path w="206" h="228">
                <a:moveTo>
                  <a:pt x="0" y="0"/>
                </a:moveTo>
                <a:lnTo>
                  <a:pt x="206" y="8"/>
                </a:lnTo>
                <a:lnTo>
                  <a:pt x="206" y="228"/>
                </a:lnTo>
                <a:lnTo>
                  <a:pt x="0" y="209"/>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4" name="Freeform 34"/>
          <p:cNvSpPr>
            <a:spLocks noChangeArrowheads="1"/>
          </p:cNvSpPr>
          <p:nvPr/>
        </p:nvSpPr>
        <p:spPr bwMode="auto">
          <a:xfrm>
            <a:off x="1196975" y="841375"/>
            <a:ext cx="252413" cy="276225"/>
          </a:xfrm>
          <a:custGeom>
            <a:avLst/>
            <a:gdLst>
              <a:gd name="T0" fmla="*/ 0 w 159"/>
              <a:gd name="T1" fmla="*/ 0 h 174"/>
              <a:gd name="T2" fmla="*/ 159 w 159"/>
              <a:gd name="T3" fmla="*/ 7 h 174"/>
              <a:gd name="T4" fmla="*/ 159 w 159"/>
              <a:gd name="T5" fmla="*/ 174 h 174"/>
              <a:gd name="T6" fmla="*/ 0 w 159"/>
              <a:gd name="T7" fmla="*/ 159 h 174"/>
            </a:gdLst>
            <a:ahLst/>
            <a:cxnLst>
              <a:cxn ang="0">
                <a:pos x="T0" y="T1"/>
              </a:cxn>
              <a:cxn ang="0">
                <a:pos x="T2" y="T3"/>
              </a:cxn>
              <a:cxn ang="0">
                <a:pos x="T4" y="T5"/>
              </a:cxn>
              <a:cxn ang="0">
                <a:pos x="T6" y="T7"/>
              </a:cxn>
            </a:cxnLst>
            <a:rect l="0" t="0" r="r" b="b"/>
            <a:pathLst>
              <a:path w="159" h="174">
                <a:moveTo>
                  <a:pt x="0" y="0"/>
                </a:moveTo>
                <a:lnTo>
                  <a:pt x="159" y="7"/>
                </a:lnTo>
                <a:lnTo>
                  <a:pt x="159" y="174"/>
                </a:lnTo>
                <a:lnTo>
                  <a:pt x="0" y="159"/>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5" name="Text Box 35"/>
          <p:cNvSpPr txBox="1">
            <a:spLocks noChangeArrowheads="1"/>
          </p:cNvSpPr>
          <p:nvPr/>
        </p:nvSpPr>
        <p:spPr bwMode="auto">
          <a:xfrm>
            <a:off x="1250950" y="825500"/>
            <a:ext cx="1063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444444"/>
                </a:solidFill>
              </a:rPr>
              <a:t>I</a:t>
            </a:r>
          </a:p>
        </p:txBody>
      </p:sp>
      <p:sp>
        <p:nvSpPr>
          <p:cNvPr id="10276" name="Freeform 36"/>
          <p:cNvSpPr>
            <a:spLocks noChangeArrowheads="1"/>
          </p:cNvSpPr>
          <p:nvPr/>
        </p:nvSpPr>
        <p:spPr bwMode="auto">
          <a:xfrm>
            <a:off x="1565275" y="735013"/>
            <a:ext cx="487363" cy="98425"/>
          </a:xfrm>
          <a:custGeom>
            <a:avLst/>
            <a:gdLst>
              <a:gd name="T0" fmla="*/ 217 w 307"/>
              <a:gd name="T1" fmla="*/ 62 h 62"/>
              <a:gd name="T2" fmla="*/ 307 w 307"/>
              <a:gd name="T3" fmla="*/ 5 h 62"/>
              <a:gd name="T4" fmla="*/ 100 w 307"/>
              <a:gd name="T5" fmla="*/ 0 h 62"/>
              <a:gd name="T6" fmla="*/ 0 w 307"/>
              <a:gd name="T7" fmla="*/ 51 h 62"/>
            </a:gdLst>
            <a:ahLst/>
            <a:cxnLst>
              <a:cxn ang="0">
                <a:pos x="T0" y="T1"/>
              </a:cxn>
              <a:cxn ang="0">
                <a:pos x="T2" y="T3"/>
              </a:cxn>
              <a:cxn ang="0">
                <a:pos x="T4" y="T5"/>
              </a:cxn>
              <a:cxn ang="0">
                <a:pos x="T6" y="T7"/>
              </a:cxn>
            </a:cxnLst>
            <a:rect l="0" t="0" r="r" b="b"/>
            <a:pathLst>
              <a:path w="307" h="62">
                <a:moveTo>
                  <a:pt x="217" y="62"/>
                </a:moveTo>
                <a:lnTo>
                  <a:pt x="307" y="5"/>
                </a:lnTo>
                <a:lnTo>
                  <a:pt x="100"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7" name="Freeform 37"/>
          <p:cNvSpPr>
            <a:spLocks noChangeArrowheads="1"/>
          </p:cNvSpPr>
          <p:nvPr/>
        </p:nvSpPr>
        <p:spPr bwMode="auto">
          <a:xfrm>
            <a:off x="1895475" y="742950"/>
            <a:ext cx="161925" cy="441325"/>
          </a:xfrm>
          <a:custGeom>
            <a:avLst/>
            <a:gdLst>
              <a:gd name="T0" fmla="*/ 0 w 102"/>
              <a:gd name="T1" fmla="*/ 278 h 278"/>
              <a:gd name="T2" fmla="*/ 90 w 102"/>
              <a:gd name="T3" fmla="*/ 208 h 278"/>
              <a:gd name="T4" fmla="*/ 102 w 102"/>
              <a:gd name="T5" fmla="*/ 0 h 278"/>
              <a:gd name="T6" fmla="*/ 5 w 102"/>
              <a:gd name="T7" fmla="*/ 60 h 278"/>
            </a:gdLst>
            <a:ahLst/>
            <a:cxnLst>
              <a:cxn ang="0">
                <a:pos x="T0" y="T1"/>
              </a:cxn>
              <a:cxn ang="0">
                <a:pos x="T2" y="T3"/>
              </a:cxn>
              <a:cxn ang="0">
                <a:pos x="T4" y="T5"/>
              </a:cxn>
              <a:cxn ang="0">
                <a:pos x="T6" y="T7"/>
              </a:cxn>
            </a:cxnLst>
            <a:rect l="0" t="0" r="r" b="b"/>
            <a:pathLst>
              <a:path w="102" h="278">
                <a:moveTo>
                  <a:pt x="0" y="278"/>
                </a:moveTo>
                <a:lnTo>
                  <a:pt x="90" y="208"/>
                </a:lnTo>
                <a:lnTo>
                  <a:pt x="102" y="0"/>
                </a:lnTo>
                <a:lnTo>
                  <a:pt x="5" y="60"/>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8" name="Freeform 38"/>
          <p:cNvSpPr>
            <a:spLocks noChangeArrowheads="1"/>
          </p:cNvSpPr>
          <p:nvPr/>
        </p:nvSpPr>
        <p:spPr bwMode="auto">
          <a:xfrm>
            <a:off x="1554163" y="815975"/>
            <a:ext cx="350837" cy="369888"/>
          </a:xfrm>
          <a:custGeom>
            <a:avLst/>
            <a:gdLst>
              <a:gd name="T0" fmla="*/ 2 w 221"/>
              <a:gd name="T1" fmla="*/ 0 h 233"/>
              <a:gd name="T2" fmla="*/ 221 w 221"/>
              <a:gd name="T3" fmla="*/ 13 h 233"/>
              <a:gd name="T4" fmla="*/ 216 w 221"/>
              <a:gd name="T5" fmla="*/ 233 h 233"/>
              <a:gd name="T6" fmla="*/ 0 w 221"/>
              <a:gd name="T7" fmla="*/ 219 h 233"/>
            </a:gdLst>
            <a:ahLst/>
            <a:cxnLst>
              <a:cxn ang="0">
                <a:pos x="T0" y="T1"/>
              </a:cxn>
              <a:cxn ang="0">
                <a:pos x="T2" y="T3"/>
              </a:cxn>
              <a:cxn ang="0">
                <a:pos x="T4" y="T5"/>
              </a:cxn>
              <a:cxn ang="0">
                <a:pos x="T6" y="T7"/>
              </a:cxn>
            </a:cxnLst>
            <a:rect l="0" t="0" r="r" b="b"/>
            <a:pathLst>
              <a:path w="221" h="233">
                <a:moveTo>
                  <a:pt x="2" y="0"/>
                </a:moveTo>
                <a:lnTo>
                  <a:pt x="221" y="13"/>
                </a:lnTo>
                <a:lnTo>
                  <a:pt x="216" y="233"/>
                </a:lnTo>
                <a:lnTo>
                  <a:pt x="0" y="219"/>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9" name="Freeform 39"/>
          <p:cNvSpPr>
            <a:spLocks noChangeArrowheads="1"/>
          </p:cNvSpPr>
          <p:nvPr/>
        </p:nvSpPr>
        <p:spPr bwMode="auto">
          <a:xfrm>
            <a:off x="1595438" y="857250"/>
            <a:ext cx="266700" cy="288925"/>
          </a:xfrm>
          <a:custGeom>
            <a:avLst/>
            <a:gdLst>
              <a:gd name="T0" fmla="*/ 3 w 168"/>
              <a:gd name="T1" fmla="*/ 0 h 182"/>
              <a:gd name="T2" fmla="*/ 168 w 168"/>
              <a:gd name="T3" fmla="*/ 9 h 182"/>
              <a:gd name="T4" fmla="*/ 164 w 168"/>
              <a:gd name="T5" fmla="*/ 182 h 182"/>
              <a:gd name="T6" fmla="*/ 0 w 168"/>
              <a:gd name="T7" fmla="*/ 171 h 182"/>
            </a:gdLst>
            <a:ahLst/>
            <a:cxnLst>
              <a:cxn ang="0">
                <a:pos x="T0" y="T1"/>
              </a:cxn>
              <a:cxn ang="0">
                <a:pos x="T2" y="T3"/>
              </a:cxn>
              <a:cxn ang="0">
                <a:pos x="T4" y="T5"/>
              </a:cxn>
              <a:cxn ang="0">
                <a:pos x="T6" y="T7"/>
              </a:cxn>
            </a:cxnLst>
            <a:rect l="0" t="0" r="r" b="b"/>
            <a:pathLst>
              <a:path w="168" h="182">
                <a:moveTo>
                  <a:pt x="3" y="0"/>
                </a:moveTo>
                <a:lnTo>
                  <a:pt x="168" y="9"/>
                </a:lnTo>
                <a:lnTo>
                  <a:pt x="164" y="182"/>
                </a:lnTo>
                <a:lnTo>
                  <a:pt x="0" y="171"/>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0" name="Text Box 40"/>
          <p:cNvSpPr txBox="1">
            <a:spLocks noChangeArrowheads="1"/>
          </p:cNvSpPr>
          <p:nvPr/>
        </p:nvSpPr>
        <p:spPr bwMode="auto">
          <a:xfrm>
            <a:off x="1635125" y="8461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A0A0A0"/>
                </a:solidFill>
              </a:rPr>
              <a:t>B</a:t>
            </a:r>
          </a:p>
        </p:txBody>
      </p:sp>
      <p:sp>
        <p:nvSpPr>
          <p:cNvPr id="10281" name="Freeform 41"/>
          <p:cNvSpPr>
            <a:spLocks noChangeArrowheads="1"/>
          </p:cNvSpPr>
          <p:nvPr/>
        </p:nvSpPr>
        <p:spPr bwMode="auto">
          <a:xfrm>
            <a:off x="1960563" y="890588"/>
            <a:ext cx="358775" cy="352425"/>
          </a:xfrm>
          <a:custGeom>
            <a:avLst/>
            <a:gdLst>
              <a:gd name="T0" fmla="*/ 0 w 226"/>
              <a:gd name="T1" fmla="*/ 2 h 222"/>
              <a:gd name="T2" fmla="*/ 224 w 226"/>
              <a:gd name="T3" fmla="*/ 0 h 222"/>
              <a:gd name="T4" fmla="*/ 226 w 226"/>
              <a:gd name="T5" fmla="*/ 222 h 222"/>
              <a:gd name="T6" fmla="*/ 4 w 226"/>
              <a:gd name="T7" fmla="*/ 219 h 222"/>
            </a:gdLst>
            <a:ahLst/>
            <a:cxnLst>
              <a:cxn ang="0">
                <a:pos x="T0" y="T1"/>
              </a:cxn>
              <a:cxn ang="0">
                <a:pos x="T2" y="T3"/>
              </a:cxn>
              <a:cxn ang="0">
                <a:pos x="T4" y="T5"/>
              </a:cxn>
              <a:cxn ang="0">
                <a:pos x="T6" y="T7"/>
              </a:cxn>
            </a:cxnLst>
            <a:rect l="0" t="0" r="r" b="b"/>
            <a:pathLst>
              <a:path w="226" h="222">
                <a:moveTo>
                  <a:pt x="0" y="2"/>
                </a:moveTo>
                <a:lnTo>
                  <a:pt x="224" y="0"/>
                </a:lnTo>
                <a:lnTo>
                  <a:pt x="226" y="222"/>
                </a:lnTo>
                <a:lnTo>
                  <a:pt x="4" y="219"/>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2" name="Freeform 42"/>
          <p:cNvSpPr>
            <a:spLocks noChangeArrowheads="1"/>
          </p:cNvSpPr>
          <p:nvPr/>
        </p:nvSpPr>
        <p:spPr bwMode="auto">
          <a:xfrm>
            <a:off x="2005013" y="938213"/>
            <a:ext cx="271462" cy="269875"/>
          </a:xfrm>
          <a:custGeom>
            <a:avLst/>
            <a:gdLst>
              <a:gd name="T0" fmla="*/ 0 w 171"/>
              <a:gd name="T1" fmla="*/ 3 h 170"/>
              <a:gd name="T2" fmla="*/ 171 w 171"/>
              <a:gd name="T3" fmla="*/ 0 h 170"/>
              <a:gd name="T4" fmla="*/ 171 w 171"/>
              <a:gd name="T5" fmla="*/ 170 h 170"/>
              <a:gd name="T6" fmla="*/ 3 w 171"/>
              <a:gd name="T7" fmla="*/ 169 h 170"/>
            </a:gdLst>
            <a:ahLst/>
            <a:cxnLst>
              <a:cxn ang="0">
                <a:pos x="T0" y="T1"/>
              </a:cxn>
              <a:cxn ang="0">
                <a:pos x="T2" y="T3"/>
              </a:cxn>
              <a:cxn ang="0">
                <a:pos x="T4" y="T5"/>
              </a:cxn>
              <a:cxn ang="0">
                <a:pos x="T6" y="T7"/>
              </a:cxn>
            </a:cxnLst>
            <a:rect l="0" t="0" r="r" b="b"/>
            <a:pathLst>
              <a:path w="171" h="170">
                <a:moveTo>
                  <a:pt x="0" y="3"/>
                </a:moveTo>
                <a:lnTo>
                  <a:pt x="171" y="0"/>
                </a:lnTo>
                <a:lnTo>
                  <a:pt x="171" y="170"/>
                </a:lnTo>
                <a:lnTo>
                  <a:pt x="3" y="169"/>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3" name="Freeform 43"/>
          <p:cNvSpPr>
            <a:spLocks noChangeArrowheads="1"/>
          </p:cNvSpPr>
          <p:nvPr/>
        </p:nvSpPr>
        <p:spPr bwMode="auto">
          <a:xfrm>
            <a:off x="1960563" y="830263"/>
            <a:ext cx="355600" cy="63500"/>
          </a:xfrm>
          <a:custGeom>
            <a:avLst/>
            <a:gdLst>
              <a:gd name="T0" fmla="*/ 224 w 224"/>
              <a:gd name="T1" fmla="*/ 37 h 40"/>
              <a:gd name="T2" fmla="*/ 205 w 224"/>
              <a:gd name="T3" fmla="*/ 0 h 40"/>
              <a:gd name="T4" fmla="*/ 10 w 224"/>
              <a:gd name="T5" fmla="*/ 3 h 40"/>
              <a:gd name="T6" fmla="*/ 0 w 224"/>
              <a:gd name="T7" fmla="*/ 40 h 40"/>
            </a:gdLst>
            <a:ahLst/>
            <a:cxnLst>
              <a:cxn ang="0">
                <a:pos x="T0" y="T1"/>
              </a:cxn>
              <a:cxn ang="0">
                <a:pos x="T2" y="T3"/>
              </a:cxn>
              <a:cxn ang="0">
                <a:pos x="T4" y="T5"/>
              </a:cxn>
              <a:cxn ang="0">
                <a:pos x="T6" y="T7"/>
              </a:cxn>
            </a:cxnLst>
            <a:rect l="0" t="0" r="r" b="b"/>
            <a:pathLst>
              <a:path w="224" h="40">
                <a:moveTo>
                  <a:pt x="224" y="37"/>
                </a:moveTo>
                <a:lnTo>
                  <a:pt x="205" y="0"/>
                </a:lnTo>
                <a:lnTo>
                  <a:pt x="10"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4" name="Text Box 44"/>
          <p:cNvSpPr txBox="1">
            <a:spLocks noChangeArrowheads="1"/>
          </p:cNvSpPr>
          <p:nvPr/>
        </p:nvSpPr>
        <p:spPr bwMode="auto">
          <a:xfrm>
            <a:off x="2009775" y="919163"/>
            <a:ext cx="2587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sz="2200" b="1">
                <a:solidFill>
                  <a:srgbClr val="B4B4B4"/>
                </a:solidFill>
              </a:rPr>
              <a:t>M</a:t>
            </a:r>
          </a:p>
        </p:txBody>
      </p:sp>
      <p:sp>
        <p:nvSpPr>
          <p:cNvPr id="10285" name="Text Box 45"/>
          <p:cNvSpPr txBox="1">
            <a:spLocks noChangeArrowheads="1"/>
          </p:cNvSpPr>
          <p:nvPr/>
        </p:nvSpPr>
        <p:spPr bwMode="auto">
          <a:xfrm>
            <a:off x="1468438" y="2343150"/>
            <a:ext cx="5137150" cy="61325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3188" indent="-1031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sz="2000" b="1">
                <a:solidFill>
                  <a:srgbClr val="000000"/>
                </a:solidFill>
                <a:latin typeface="GillSans" charset="0"/>
              </a:rPr>
              <a:t>Problem</a:t>
            </a:r>
          </a:p>
          <a:p>
            <a:pPr>
              <a:spcAft>
                <a:spcPct val="15000"/>
              </a:spcAft>
            </a:pPr>
            <a:r>
              <a:rPr lang="en-US" sz="2000">
                <a:solidFill>
                  <a:srgbClr val="000000"/>
                </a:solidFill>
                <a:latin typeface="GillSans" charset="0"/>
              </a:rPr>
              <a:t>Values like "Hostname=" and "IPADDR0=" will be set to null strings.</a:t>
            </a:r>
          </a:p>
          <a:p>
            <a:pPr>
              <a:spcAft>
                <a:spcPct val="15000"/>
              </a:spcAft>
            </a:pPr>
            <a:endParaRPr lang="en-US" sz="2000" b="1">
              <a:solidFill>
                <a:srgbClr val="000000"/>
              </a:solidFill>
              <a:latin typeface="GillSans" charset="0"/>
            </a:endParaRPr>
          </a:p>
          <a:p>
            <a:pPr>
              <a:spcAft>
                <a:spcPct val="15000"/>
              </a:spcAft>
              <a:buClr>
                <a:srgbClr val="000000"/>
              </a:buClr>
              <a:buSzPct val="100000"/>
              <a:buFont typeface="Wingdings" pitchFamily="2" charset="2"/>
              <a:buChar char="Ÿ"/>
            </a:pPr>
            <a:r>
              <a:rPr lang="en-US" sz="2000" b="1">
                <a:solidFill>
                  <a:srgbClr val="000000"/>
                </a:solidFill>
                <a:latin typeface="GillSans" charset="0"/>
              </a:rPr>
              <a:t>Cause</a:t>
            </a:r>
          </a:p>
          <a:p>
            <a:pPr>
              <a:spcAft>
                <a:spcPct val="15000"/>
              </a:spcAft>
            </a:pPr>
            <a:r>
              <a:rPr lang="en-US" sz="2000">
                <a:solidFill>
                  <a:srgbClr val="000000"/>
                </a:solidFill>
                <a:latin typeface="GillSans" charset="0"/>
              </a:rPr>
              <a:t>envLookup returns a null pointer for variables that were never set.   It returns a valid pointer to a null string for variables set to ".   If you attempt to set a variable but never specify a value, Install will set the variable to a null string as opposed to returning a null pointer for the variable.   Install will pass nulls to the configuration code for these variables when configuring them.</a:t>
            </a:r>
          </a:p>
          <a:p>
            <a:pPr>
              <a:spcAft>
                <a:spcPct val="15000"/>
              </a:spcAft>
            </a:pPr>
            <a:r>
              <a:rPr lang="en-US" sz="2000">
                <a:solidFill>
                  <a:srgbClr val="000000"/>
                </a:solidFill>
                <a:latin typeface="GillSans" charset="0"/>
              </a:rPr>
              <a:t>  </a:t>
            </a:r>
          </a:p>
          <a:p>
            <a:pPr>
              <a:spcAft>
                <a:spcPct val="15000"/>
              </a:spcAft>
              <a:buClr>
                <a:srgbClr val="000000"/>
              </a:buClr>
              <a:buSzPct val="100000"/>
              <a:buFont typeface="Wingdings" pitchFamily="2" charset="2"/>
              <a:buChar char="Ÿ"/>
            </a:pPr>
            <a:r>
              <a:rPr lang="en-US" sz="2000" b="1">
                <a:solidFill>
                  <a:srgbClr val="000000"/>
                </a:solidFill>
                <a:latin typeface="GillSans" charset="0"/>
              </a:rPr>
              <a:t>Solution</a:t>
            </a:r>
          </a:p>
          <a:p>
            <a:pPr>
              <a:spcAft>
                <a:spcPct val="15000"/>
              </a:spcAft>
            </a:pPr>
            <a:r>
              <a:rPr lang="en-US" sz="2000">
                <a:solidFill>
                  <a:srgbClr val="000000"/>
                </a:solidFill>
                <a:latin typeface="GillSans" charset="0"/>
              </a:rPr>
              <a:t>Never use "xxx ="  unless you really want to set the variable to a null string.   In the example above, if Hostname was set in config.sys and CID receives a "Hostname =" , the hostname will be configured as null. </a:t>
            </a:r>
          </a:p>
        </p:txBody>
      </p:sp>
      <p:sp>
        <p:nvSpPr>
          <p:cNvPr id="10286" name="Text Box 46"/>
          <p:cNvSpPr txBox="1">
            <a:spLocks noChangeArrowheads="1"/>
          </p:cNvSpPr>
          <p:nvPr/>
        </p:nvSpPr>
        <p:spPr bwMode="auto">
          <a:xfrm>
            <a:off x="3049588" y="604838"/>
            <a:ext cx="3833812" cy="8270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sz="2700" b="1">
                <a:solidFill>
                  <a:srgbClr val="000000"/>
                </a:solidFill>
                <a:latin typeface="Arial MT" charset="0"/>
              </a:rPr>
              <a:t>CID Variables with no Values</a:t>
            </a:r>
          </a:p>
        </p:txBody>
      </p:sp>
    </p:spTree>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Office Theme">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Override1.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0.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4.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5.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6.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7.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8.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9.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docProps/app.xml><?xml version="1.0" encoding="utf-8"?>
<Properties xmlns="http://schemas.openxmlformats.org/officeDocument/2006/extended-properties" xmlns:vt="http://schemas.openxmlformats.org/officeDocument/2006/docPropsVTypes">
  <TotalTime>0</TotalTime>
  <Words>1297</Words>
  <Application>Microsoft Office PowerPoint</Application>
  <PresentationFormat>Personalizado</PresentationFormat>
  <Paragraphs>175</Paragraphs>
  <Slides>10</Slides>
  <Notes>0</Notes>
  <HiddenSlides>0</HiddenSlides>
  <MMClips>0</MMClips>
  <ScaleCrop>false</ScaleCrop>
  <HeadingPairs>
    <vt:vector size="4" baseType="variant">
      <vt:variant>
        <vt:lpstr>Tema</vt:lpstr>
      </vt:variant>
      <vt:variant>
        <vt:i4>1</vt:i4>
      </vt:variant>
      <vt:variant>
        <vt:lpstr>Títulos de diapositiva</vt:lpstr>
      </vt:variant>
      <vt:variant>
        <vt:i4>10</vt:i4>
      </vt:variant>
    </vt:vector>
  </HeadingPairs>
  <TitlesOfParts>
    <vt:vector size="11" baseType="lpstr">
      <vt:lpstr>Office Theme</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FI</cp:lastModifiedBy>
  <cp:revision>1</cp:revision>
  <dcterms:modified xsi:type="dcterms:W3CDTF">2016-01-24T18:11:49Z</dcterms:modified>
</cp:coreProperties>
</file>