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4" r:id="rId4"/>
  </p:sldMasterIdLst>
  <p:notesMasterIdLst>
    <p:notesMasterId r:id="rId48"/>
  </p:notesMasterIdLst>
  <p:handoutMasterIdLst>
    <p:handoutMasterId r:id="rId49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83" r:id="rId21"/>
    <p:sldId id="272" r:id="rId22"/>
    <p:sldId id="273" r:id="rId23"/>
    <p:sldId id="274" r:id="rId24"/>
    <p:sldId id="275" r:id="rId25"/>
    <p:sldId id="276" r:id="rId26"/>
    <p:sldId id="277" r:id="rId27"/>
    <p:sldId id="294" r:id="rId28"/>
    <p:sldId id="278" r:id="rId29"/>
    <p:sldId id="279" r:id="rId30"/>
    <p:sldId id="298" r:id="rId31"/>
    <p:sldId id="280" r:id="rId32"/>
    <p:sldId id="281" r:id="rId33"/>
    <p:sldId id="299" r:id="rId34"/>
    <p:sldId id="284" r:id="rId35"/>
    <p:sldId id="286" r:id="rId36"/>
    <p:sldId id="288" r:id="rId37"/>
    <p:sldId id="289" r:id="rId38"/>
    <p:sldId id="300" r:id="rId39"/>
    <p:sldId id="290" r:id="rId40"/>
    <p:sldId id="295" r:id="rId41"/>
    <p:sldId id="296" r:id="rId42"/>
    <p:sldId id="287" r:id="rId43"/>
    <p:sldId id="291" r:id="rId44"/>
    <p:sldId id="292" r:id="rId45"/>
    <p:sldId id="297" r:id="rId46"/>
    <p:sldId id="293" r:id="rId47"/>
  </p:sldIdLst>
  <p:sldSz cx="9601200" cy="7315200"/>
  <p:notesSz cx="6997700" cy="9271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000" kern="1200">
        <a:solidFill>
          <a:srgbClr val="B81414"/>
        </a:solidFill>
        <a:latin typeface="Helvetica" pitchFamily="34" charset="0"/>
        <a:ea typeface="ヒラギノ角ゴ Pro W3"/>
        <a:cs typeface="ヒラギノ角ゴ Pro W3"/>
      </a:defRPr>
    </a:lvl1pPr>
    <a:lvl2pPr marL="482600" indent="-25400" algn="l" rtl="0" fontAlgn="base">
      <a:spcBef>
        <a:spcPct val="0"/>
      </a:spcBef>
      <a:spcAft>
        <a:spcPct val="0"/>
      </a:spcAft>
      <a:defRPr sz="3000" kern="1200">
        <a:solidFill>
          <a:srgbClr val="B81414"/>
        </a:solidFill>
        <a:latin typeface="Helvetica" pitchFamily="34" charset="0"/>
        <a:ea typeface="ヒラギノ角ゴ Pro W3"/>
        <a:cs typeface="ヒラギノ角ゴ Pro W3"/>
      </a:defRPr>
    </a:lvl2pPr>
    <a:lvl3pPr marL="965200" indent="-50800" algn="l" rtl="0" fontAlgn="base">
      <a:spcBef>
        <a:spcPct val="0"/>
      </a:spcBef>
      <a:spcAft>
        <a:spcPct val="0"/>
      </a:spcAft>
      <a:defRPr sz="3000" kern="1200">
        <a:solidFill>
          <a:srgbClr val="B81414"/>
        </a:solidFill>
        <a:latin typeface="Helvetica" pitchFamily="34" charset="0"/>
        <a:ea typeface="ヒラギノ角ゴ Pro W3"/>
        <a:cs typeface="ヒラギノ角ゴ Pro W3"/>
      </a:defRPr>
    </a:lvl3pPr>
    <a:lvl4pPr marL="1449388" indent="-77788" algn="l" rtl="0" fontAlgn="base">
      <a:spcBef>
        <a:spcPct val="0"/>
      </a:spcBef>
      <a:spcAft>
        <a:spcPct val="0"/>
      </a:spcAft>
      <a:defRPr sz="3000" kern="1200">
        <a:solidFill>
          <a:srgbClr val="B81414"/>
        </a:solidFill>
        <a:latin typeface="Helvetica" pitchFamily="34" charset="0"/>
        <a:ea typeface="ヒラギノ角ゴ Pro W3"/>
        <a:cs typeface="ヒラギノ角ゴ Pro W3"/>
      </a:defRPr>
    </a:lvl4pPr>
    <a:lvl5pPr marL="1931988" indent="-103188" algn="l" rtl="0" fontAlgn="base">
      <a:spcBef>
        <a:spcPct val="0"/>
      </a:spcBef>
      <a:spcAft>
        <a:spcPct val="0"/>
      </a:spcAft>
      <a:defRPr sz="3000" kern="1200">
        <a:solidFill>
          <a:srgbClr val="B81414"/>
        </a:solidFill>
        <a:latin typeface="Helvetica" pitchFamily="34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sz="3000" kern="1200">
        <a:solidFill>
          <a:srgbClr val="B81414"/>
        </a:solidFill>
        <a:latin typeface="Helvetica" pitchFamily="34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sz="3000" kern="1200">
        <a:solidFill>
          <a:srgbClr val="B81414"/>
        </a:solidFill>
        <a:latin typeface="Helvetica" pitchFamily="34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sz="3000" kern="1200">
        <a:solidFill>
          <a:srgbClr val="B81414"/>
        </a:solidFill>
        <a:latin typeface="Helvetica" pitchFamily="34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sz="3000" kern="1200">
        <a:solidFill>
          <a:srgbClr val="B81414"/>
        </a:solidFill>
        <a:latin typeface="Helvetica" pitchFamily="34" charset="0"/>
        <a:ea typeface="ヒラギノ角ゴ Pro W3"/>
        <a:cs typeface="ヒラギノ角ゴ Pro W3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064308"/>
    <a:srgbClr val="E2F4E7"/>
    <a:srgbClr val="E1E9FB"/>
    <a:srgbClr val="F0EAD5"/>
    <a:srgbClr val="FFAE1A"/>
    <a:srgbClr val="0F0C8F"/>
    <a:srgbClr val="A50021"/>
    <a:srgbClr val="F4E52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50" autoAdjust="0"/>
    <p:restoredTop sz="86421" autoAdjust="0"/>
  </p:normalViewPr>
  <p:slideViewPr>
    <p:cSldViewPr>
      <p:cViewPr>
        <p:scale>
          <a:sx n="100" d="100"/>
          <a:sy n="100" d="100"/>
        </p:scale>
        <p:origin x="54" y="3000"/>
      </p:cViewPr>
      <p:guideLst>
        <p:guide orient="horz" pos="102"/>
        <p:guide pos="2822"/>
      </p:guideLst>
    </p:cSldViewPr>
  </p:slideViewPr>
  <p:outlineViewPr>
    <p:cViewPr>
      <p:scale>
        <a:sx n="33" d="100"/>
        <a:sy n="33" d="100"/>
      </p:scale>
      <p:origin x="24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1" d="100"/>
          <a:sy n="71" d="100"/>
        </p:scale>
        <p:origin x="-2640" y="-90"/>
      </p:cViewPr>
      <p:guideLst>
        <p:guide orient="horz" pos="2920"/>
        <p:guide pos="22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2"/>
          </p:nvPr>
        </p:nvSpPr>
        <p:spPr>
          <a:xfrm>
            <a:off x="0" y="8805863"/>
            <a:ext cx="3727450" cy="4635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defRPr sz="1200">
                <a:solidFill>
                  <a:schemeClr val="tx1"/>
                </a:solidFill>
                <a:latin typeface="Helvetica" pitchFamily="-111" charset="0"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r>
              <a:rPr lang="en-US"/>
              <a:t>Thomas Glasmacher - glasmach@msu.edu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>
          <a:xfrm>
            <a:off x="3963988" y="0"/>
            <a:ext cx="3032125" cy="4619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90000"/>
              </a:lnSpc>
              <a:defRPr sz="1200">
                <a:solidFill>
                  <a:schemeClr val="tx1"/>
                </a:solidFill>
                <a:latin typeface="Helvetica" pitchFamily="-111" charset="0"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r>
              <a:rPr lang="en-US"/>
              <a:t>26 Feb 2009</a:t>
            </a: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56050" cy="4619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90000"/>
              </a:lnSpc>
              <a:defRPr sz="1200">
                <a:solidFill>
                  <a:schemeClr val="tx1"/>
                </a:solidFill>
                <a:latin typeface="Helvetica" pitchFamily="-111" charset="0"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r>
              <a:rPr lang="en-US"/>
              <a:t>Facility for Rare Isotope Beams Briefing for </a:t>
            </a:r>
            <a:br>
              <a:rPr lang="en-US"/>
            </a:br>
            <a:r>
              <a:rPr lang="en-US"/>
              <a:t>VP Finance &amp; Operations Direct Report Staff Meeting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3"/>
          </p:nvPr>
        </p:nvSpPr>
        <p:spPr>
          <a:xfrm>
            <a:off x="3963988" y="8805863"/>
            <a:ext cx="3032125" cy="4635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90000"/>
              </a:lnSpc>
              <a:defRPr sz="1200">
                <a:solidFill>
                  <a:schemeClr val="tx1"/>
                </a:solidFill>
                <a:latin typeface="Helvetica" pitchFamily="-111" charset="0"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88579074-8D3E-4DEA-9AA1-82DB9CE337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60438" y="388938"/>
            <a:ext cx="5078412" cy="38703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300" kern="1200">
        <a:solidFill>
          <a:schemeClr val="tx1"/>
        </a:solidFill>
        <a:latin typeface="Helvetica" pitchFamily="34" charset="0"/>
        <a:ea typeface="ヒラギノ角ゴ Pro W3" pitchFamily="-111" charset="-128"/>
        <a:cs typeface="ヒラギノ角ゴ Pro W3" pitchFamily="-111" charset="-128"/>
      </a:defRPr>
    </a:lvl1pPr>
    <a:lvl2pPr marL="482600" indent="-254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300" kern="1200">
        <a:solidFill>
          <a:schemeClr val="tx1"/>
        </a:solidFill>
        <a:latin typeface="Helvetica" pitchFamily="34" charset="0"/>
        <a:ea typeface="ヒラギノ角ゴ Pro W3" pitchFamily="-111" charset="-128"/>
        <a:cs typeface="ヒラギノ角ゴ Pro W3"/>
      </a:defRPr>
    </a:lvl2pPr>
    <a:lvl3pPr marL="965200" indent="-50800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300" kern="1200">
        <a:solidFill>
          <a:schemeClr val="tx1"/>
        </a:solidFill>
        <a:latin typeface="Helvetica" pitchFamily="34" charset="0"/>
        <a:ea typeface="ヒラギノ角ゴ Pro W3" pitchFamily="-111" charset="-128"/>
        <a:cs typeface="ヒラギノ角ゴ Pro W3"/>
      </a:defRPr>
    </a:lvl3pPr>
    <a:lvl4pPr marL="1449388" indent="-77788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300" kern="1200">
        <a:solidFill>
          <a:schemeClr val="tx1"/>
        </a:solidFill>
        <a:latin typeface="Helvetica" pitchFamily="34" charset="0"/>
        <a:ea typeface="ヒラギノ角ゴ Pro W3" pitchFamily="-111" charset="-128"/>
        <a:cs typeface="ヒラギノ角ゴ Pro W3"/>
      </a:defRPr>
    </a:lvl4pPr>
    <a:lvl5pPr marL="1931988" indent="-103188" algn="l" rtl="0" eaLnBrk="0" fontAlgn="base" hangingPunct="0">
      <a:lnSpc>
        <a:spcPct val="90000"/>
      </a:lnSpc>
      <a:spcBef>
        <a:spcPct val="40000"/>
      </a:spcBef>
      <a:spcAft>
        <a:spcPct val="0"/>
      </a:spcAft>
      <a:defRPr sz="1300" kern="1200">
        <a:solidFill>
          <a:schemeClr val="tx1"/>
        </a:solidFill>
        <a:latin typeface="Helvetica" pitchFamily="34" charset="0"/>
        <a:ea typeface="ヒラギノ角ゴ Pro W3" pitchFamily="-111" charset="-128"/>
        <a:cs typeface="ヒラギノ角ゴ Pro W3"/>
      </a:defRPr>
    </a:lvl5pPr>
    <a:lvl6pPr marL="2416531" algn="l" defTabSz="9666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899837" algn="l" defTabSz="9666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83143" algn="l" defTabSz="9666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66449" algn="l" defTabSz="9666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_bkg1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2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03263" y="1408113"/>
            <a:ext cx="8258175" cy="5222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63500" dist="107763" dir="2700000" algn="ctr" rotWithShape="0">
              <a:schemeClr val="folHlink">
                <a:alpha val="74998"/>
              </a:schemeClr>
            </a:outerShdw>
          </a:effectLst>
        </p:spPr>
        <p:txBody>
          <a:bodyPr lIns="96653" tIns="48326" rIns="96653" bIns="48326">
            <a:spAutoFit/>
          </a:bodyPr>
          <a:lstStyle/>
          <a:p>
            <a:pPr eaLnBrk="0" hangingPunct="0">
              <a:lnSpc>
                <a:spcPct val="90000"/>
              </a:lnSpc>
              <a:defRPr/>
            </a:pPr>
            <a:endParaRPr lang="en-US">
              <a:latin typeface="Helvetica" pitchFamily="-111" charset="0"/>
              <a:ea typeface="ヒラギノ角ゴ Pro W3" pitchFamily="-111" charset="-128"/>
              <a:cs typeface="Arial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321175" y="3209925"/>
            <a:ext cx="9601200" cy="560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63500" dist="107763" dir="2700000" algn="ctr" rotWithShape="0">
              <a:schemeClr val="folHlink">
                <a:alpha val="74998"/>
              </a:schemeClr>
            </a:outerShdw>
          </a:effectLst>
        </p:spPr>
        <p:txBody>
          <a:bodyPr lIns="96653" tIns="48326" rIns="96653" bIns="48326">
            <a:spAutoFit/>
          </a:bodyPr>
          <a:lstStyle/>
          <a:p>
            <a:pPr>
              <a:defRPr/>
            </a:pPr>
            <a:endParaRPr lang="en-US">
              <a:latin typeface="Arial" charset="0"/>
              <a:ea typeface="ヒラギノ角ゴ Pro W3" pitchFamily="-111" charset="-128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3247814"/>
            <a:ext cx="8161020" cy="51880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180" y="4632960"/>
            <a:ext cx="6720840" cy="1300480"/>
          </a:xfrm>
        </p:spPr>
        <p:txBody>
          <a:bodyPr/>
          <a:lstStyle>
            <a:lvl1pPr marL="0" indent="0" algn="ctr">
              <a:buNone/>
              <a:defRPr/>
            </a:lvl1pPr>
            <a:lvl2pPr marL="483263" indent="0" algn="ctr">
              <a:buNone/>
              <a:defRPr/>
            </a:lvl2pPr>
            <a:lvl3pPr marL="966526" indent="0" algn="ctr">
              <a:buNone/>
              <a:defRPr/>
            </a:lvl3pPr>
            <a:lvl4pPr marL="1449788" indent="0" algn="ctr">
              <a:buNone/>
              <a:defRPr/>
            </a:lvl4pPr>
            <a:lvl5pPr marL="1933052" indent="0" algn="ctr">
              <a:buNone/>
              <a:defRPr/>
            </a:lvl5pPr>
            <a:lvl6pPr marL="2416316" indent="0" algn="ctr">
              <a:buNone/>
              <a:defRPr/>
            </a:lvl6pPr>
            <a:lvl7pPr marL="2899579" indent="0" algn="ctr">
              <a:buNone/>
              <a:defRPr/>
            </a:lvl7pPr>
            <a:lvl8pPr marL="3382842" indent="0" algn="ctr">
              <a:buNone/>
              <a:defRPr/>
            </a:lvl8pPr>
            <a:lvl9pPr marL="3866104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SCL_ppt.png"/>
          <p:cNvPicPr>
            <a:picLocks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2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703263" y="1408113"/>
            <a:ext cx="8258175" cy="5222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63500" dist="107763" dir="2700000" algn="ctr" rotWithShape="0">
              <a:schemeClr val="folHlink">
                <a:alpha val="74998"/>
              </a:schemeClr>
            </a:outerShdw>
          </a:effectLst>
        </p:spPr>
        <p:txBody>
          <a:bodyPr lIns="96653" tIns="48326" rIns="96653" bIns="48326">
            <a:spAutoFit/>
          </a:bodyPr>
          <a:lstStyle/>
          <a:p>
            <a:pPr eaLnBrk="0" hangingPunct="0">
              <a:lnSpc>
                <a:spcPct val="90000"/>
              </a:lnSpc>
              <a:defRPr/>
            </a:pPr>
            <a:endParaRPr lang="en-US">
              <a:latin typeface="Helvetica" pitchFamily="-111" charset="0"/>
              <a:ea typeface="ヒラギノ角ゴ Pro W3" pitchFamily="-111" charset="-128"/>
              <a:cs typeface="Arial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4321175" y="3209925"/>
            <a:ext cx="9601200" cy="560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63500" dist="107763" dir="2700000" algn="ctr" rotWithShape="0">
              <a:schemeClr val="folHlink">
                <a:alpha val="74998"/>
              </a:schemeClr>
            </a:outerShdw>
          </a:effectLst>
        </p:spPr>
        <p:txBody>
          <a:bodyPr lIns="96653" tIns="48326" rIns="96653" bIns="48326">
            <a:spAutoFit/>
          </a:bodyPr>
          <a:lstStyle/>
          <a:p>
            <a:pPr>
              <a:defRPr/>
            </a:pPr>
            <a:endParaRPr lang="en-US">
              <a:latin typeface="Arial" charset="0"/>
              <a:ea typeface="ヒラギノ角ゴ Pro W3" pitchFamily="-111" charset="-128"/>
              <a:cs typeface="Arial" charset="0"/>
            </a:endParaRPr>
          </a:p>
        </p:txBody>
      </p:sp>
      <p:sp>
        <p:nvSpPr>
          <p:cNvPr id="9" name="Text Box 1032"/>
          <p:cNvSpPr txBox="1">
            <a:spLocks noChangeArrowheads="1"/>
          </p:cNvSpPr>
          <p:nvPr userDrawn="1"/>
        </p:nvSpPr>
        <p:spPr bwMode="auto">
          <a:xfrm>
            <a:off x="6721475" y="7000875"/>
            <a:ext cx="2640013" cy="153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defTabSz="866775" eaLnBrk="0" hangingPunct="0">
              <a:lnSpc>
                <a:spcPct val="90000"/>
              </a:lnSpc>
              <a:defRPr/>
            </a:pPr>
            <a:r>
              <a:rPr lang="en-US" sz="1100" dirty="0">
                <a:solidFill>
                  <a:srgbClr val="064308"/>
                </a:solidFill>
                <a:latin typeface="Helvetica" pitchFamily="-111" charset="0"/>
                <a:ea typeface="ヒラギノ角ゴ Pro W3" pitchFamily="-111" charset="-128"/>
                <a:cs typeface="+mn-cs"/>
              </a:rPr>
              <a:t>C.K. Gelbke, </a:t>
            </a:r>
            <a:fld id="{58887C3C-49B1-4C25-BCBF-EC4A62B682E4}" type="datetime1">
              <a:rPr lang="en-US" sz="1100">
                <a:solidFill>
                  <a:srgbClr val="064308"/>
                </a:solidFill>
                <a:latin typeface="Helvetica" pitchFamily="-111" charset="0"/>
                <a:ea typeface="ヒラギノ角ゴ Pro W3" pitchFamily="-111" charset="-128"/>
                <a:cs typeface="+mn-cs"/>
              </a:rPr>
              <a:pPr algn="r" defTabSz="866775" eaLnBrk="0" hangingPunct="0">
                <a:lnSpc>
                  <a:spcPct val="90000"/>
                </a:lnSpc>
                <a:defRPr/>
              </a:pPr>
              <a:t>10/25/2011</a:t>
            </a:fld>
            <a:r>
              <a:rPr lang="en-US" sz="1100" dirty="0">
                <a:solidFill>
                  <a:srgbClr val="064308"/>
                </a:solidFill>
                <a:latin typeface="Helvetica" pitchFamily="-111" charset="0"/>
                <a:ea typeface="ヒラギノ角ゴ Pro W3" pitchFamily="-111" charset="-128"/>
                <a:cs typeface="+mn-cs"/>
              </a:rPr>
              <a:t>, </a:t>
            </a:r>
            <a:r>
              <a:rPr lang="en-US" sz="1100" dirty="0">
                <a:solidFill>
                  <a:srgbClr val="064308"/>
                </a:solidFill>
                <a:latin typeface="Arial" charset="0"/>
                <a:ea typeface="ヒラギノ角ゴ Pro W3" pitchFamily="-111" charset="-128"/>
                <a:cs typeface="+mn-cs"/>
              </a:rPr>
              <a:t>Slide </a:t>
            </a:r>
            <a:fld id="{B347BACF-BD48-4A70-BE72-0322CBB9E2C8}" type="slidenum">
              <a:rPr lang="en-US" sz="1100">
                <a:solidFill>
                  <a:srgbClr val="064308"/>
                </a:solidFill>
                <a:latin typeface="Arial" charset="0"/>
                <a:ea typeface="ヒラギノ角ゴ Pro W3" pitchFamily="-111" charset="-128"/>
                <a:cs typeface="+mn-cs"/>
              </a:rPr>
              <a:pPr algn="r" defTabSz="866775" eaLnBrk="0" hangingPunct="0">
                <a:lnSpc>
                  <a:spcPct val="90000"/>
                </a:lnSpc>
                <a:defRPr/>
              </a:pPr>
              <a:t>‹#›</a:t>
            </a:fld>
            <a:endParaRPr lang="en-US" sz="1100" dirty="0">
              <a:solidFill>
                <a:srgbClr val="064308"/>
              </a:solidFill>
              <a:latin typeface="Arial" charset="0"/>
              <a:ea typeface="ヒラギノ角ゴ Pro W3" pitchFamily="-111" charset="-128"/>
              <a:cs typeface="+mn-cs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985519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81013" y="1138238"/>
            <a:ext cx="8639175" cy="5362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SCL_ppt.png"/>
          <p:cNvPicPr>
            <a:picLocks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2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703263" y="1408113"/>
            <a:ext cx="8258175" cy="5222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63500" dist="107763" dir="2700000" algn="ctr" rotWithShape="0">
              <a:schemeClr val="folHlink">
                <a:alpha val="74998"/>
              </a:schemeClr>
            </a:outerShdw>
          </a:effectLst>
        </p:spPr>
        <p:txBody>
          <a:bodyPr lIns="96653" tIns="48326" rIns="96653" bIns="48326">
            <a:spAutoFit/>
          </a:bodyPr>
          <a:lstStyle/>
          <a:p>
            <a:pPr eaLnBrk="0" hangingPunct="0">
              <a:lnSpc>
                <a:spcPct val="90000"/>
              </a:lnSpc>
              <a:defRPr/>
            </a:pPr>
            <a:endParaRPr lang="en-US">
              <a:latin typeface="Helvetica" pitchFamily="-111" charset="0"/>
              <a:ea typeface="ヒラギノ角ゴ Pro W3" pitchFamily="-111" charset="-128"/>
              <a:cs typeface="Arial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4321175" y="3209925"/>
            <a:ext cx="9601200" cy="560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63500" dist="107763" dir="2700000" algn="ctr" rotWithShape="0">
              <a:schemeClr val="folHlink">
                <a:alpha val="74998"/>
              </a:schemeClr>
            </a:outerShdw>
          </a:effectLst>
        </p:spPr>
        <p:txBody>
          <a:bodyPr lIns="96653" tIns="48326" rIns="96653" bIns="48326">
            <a:spAutoFit/>
          </a:bodyPr>
          <a:lstStyle/>
          <a:p>
            <a:pPr>
              <a:defRPr/>
            </a:pPr>
            <a:endParaRPr lang="en-US">
              <a:latin typeface="Arial" charset="0"/>
              <a:ea typeface="ヒラギノ角ゴ Pro W3" pitchFamily="-111" charset="-128"/>
              <a:cs typeface="Arial" charset="0"/>
            </a:endParaRPr>
          </a:p>
        </p:txBody>
      </p:sp>
      <p:sp>
        <p:nvSpPr>
          <p:cNvPr id="9" name="Text Box 1032"/>
          <p:cNvSpPr txBox="1">
            <a:spLocks noChangeArrowheads="1"/>
          </p:cNvSpPr>
          <p:nvPr userDrawn="1"/>
        </p:nvSpPr>
        <p:spPr bwMode="auto">
          <a:xfrm>
            <a:off x="6721475" y="7000875"/>
            <a:ext cx="2640013" cy="153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defTabSz="866775" eaLnBrk="0" hangingPunct="0">
              <a:lnSpc>
                <a:spcPct val="90000"/>
              </a:lnSpc>
              <a:defRPr/>
            </a:pPr>
            <a:r>
              <a:rPr lang="en-US" sz="1100" dirty="0">
                <a:solidFill>
                  <a:srgbClr val="064308"/>
                </a:solidFill>
                <a:latin typeface="Helvetica" pitchFamily="-111" charset="0"/>
                <a:ea typeface="ヒラギノ角ゴ Pro W3" pitchFamily="-111" charset="-128"/>
                <a:cs typeface="+mn-cs"/>
              </a:rPr>
              <a:t>C.K. Gelbke, </a:t>
            </a:r>
            <a:fld id="{58887C3C-49B1-4C25-BCBF-EC4A62B682E4}" type="datetime1">
              <a:rPr lang="en-US" sz="1100">
                <a:solidFill>
                  <a:srgbClr val="064308"/>
                </a:solidFill>
                <a:latin typeface="Helvetica" pitchFamily="-111" charset="0"/>
                <a:ea typeface="ヒラギノ角ゴ Pro W3" pitchFamily="-111" charset="-128"/>
                <a:cs typeface="+mn-cs"/>
              </a:rPr>
              <a:pPr algn="r" defTabSz="866775" eaLnBrk="0" hangingPunct="0">
                <a:lnSpc>
                  <a:spcPct val="90000"/>
                </a:lnSpc>
                <a:defRPr/>
              </a:pPr>
              <a:t>10/25/2011</a:t>
            </a:fld>
            <a:r>
              <a:rPr lang="en-US" sz="1100" dirty="0">
                <a:solidFill>
                  <a:srgbClr val="064308"/>
                </a:solidFill>
                <a:latin typeface="Helvetica" pitchFamily="-111" charset="0"/>
                <a:ea typeface="ヒラギノ角ゴ Pro W3" pitchFamily="-111" charset="-128"/>
                <a:cs typeface="+mn-cs"/>
              </a:rPr>
              <a:t>, </a:t>
            </a:r>
            <a:r>
              <a:rPr lang="en-US" sz="1100" dirty="0">
                <a:solidFill>
                  <a:srgbClr val="064308"/>
                </a:solidFill>
                <a:latin typeface="Arial" charset="0"/>
                <a:ea typeface="ヒラギノ角ゴ Pro W3" pitchFamily="-111" charset="-128"/>
                <a:cs typeface="+mn-cs"/>
              </a:rPr>
              <a:t>Slide </a:t>
            </a:r>
            <a:fld id="{B48D90C5-1C26-4D34-83D8-4ABD7C6FCBAF}" type="slidenum">
              <a:rPr lang="en-US" sz="1100">
                <a:solidFill>
                  <a:srgbClr val="064308"/>
                </a:solidFill>
                <a:latin typeface="Arial" charset="0"/>
                <a:ea typeface="ヒラギノ角ゴ Pro W3" pitchFamily="-111" charset="-128"/>
                <a:cs typeface="+mn-cs"/>
              </a:rPr>
              <a:pPr algn="r" defTabSz="866775" eaLnBrk="0" hangingPunct="0">
                <a:lnSpc>
                  <a:spcPct val="90000"/>
                </a:lnSpc>
                <a:defRPr/>
              </a:pPr>
              <a:t>‹#›</a:t>
            </a:fld>
            <a:endParaRPr lang="en-US" sz="1100" dirty="0">
              <a:solidFill>
                <a:srgbClr val="064308"/>
              </a:solidFill>
              <a:latin typeface="Arial" charset="0"/>
              <a:ea typeface="ヒラギノ角ゴ Pro W3" pitchFamily="-111" charset="-128"/>
              <a:cs typeface="+mn-cs"/>
            </a:endParaRPr>
          </a:p>
        </p:txBody>
      </p:sp>
      <p:pic>
        <p:nvPicPr>
          <p:cNvPr id="10" name="Picture 10"/>
          <p:cNvPicPr>
            <a:picLocks noChangeAspect="1" noChangeArrowheads="1"/>
          </p:cNvPicPr>
          <p:nvPr userDrawn="1"/>
        </p:nvPicPr>
        <p:blipFill>
          <a:blip r:embed="rId3" cstate="print"/>
          <a:srcRect l="3036" t="14900" r="51408" b="16333"/>
          <a:stretch>
            <a:fillRect/>
          </a:stretch>
        </p:blipFill>
        <p:spPr bwMode="auto">
          <a:xfrm>
            <a:off x="3976688" y="6643688"/>
            <a:ext cx="16748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985519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81013" y="1138238"/>
            <a:ext cx="8639175" cy="5362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SCLFRIB_ppt.png"/>
          <p:cNvPicPr>
            <a:picLocks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2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703263" y="1408113"/>
            <a:ext cx="8258175" cy="5064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63500" dist="107763" dir="2700000" algn="ctr" rotWithShape="0">
              <a:schemeClr val="folHlink">
                <a:alpha val="74998"/>
              </a:schemeClr>
            </a:outerShdw>
          </a:effectLst>
        </p:spPr>
        <p:txBody>
          <a:bodyPr lIns="96653" tIns="48326" rIns="96653" bIns="48326">
            <a:spAutoFit/>
          </a:bodyPr>
          <a:lstStyle/>
          <a:p>
            <a:pPr eaLnBrk="0" hangingPunct="0">
              <a:lnSpc>
                <a:spcPct val="90000"/>
              </a:lnSpc>
              <a:defRPr/>
            </a:pPr>
            <a:endParaRPr lang="en-US">
              <a:latin typeface="Helvetica" pitchFamily="-111" charset="0"/>
              <a:ea typeface="ヒラギノ角ゴ Pro W3" pitchFamily="-111" charset="-128"/>
              <a:cs typeface="Arial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4321175" y="3209925"/>
            <a:ext cx="9601200" cy="552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63500" dist="107763" dir="2700000" algn="ctr" rotWithShape="0">
              <a:schemeClr val="folHlink">
                <a:alpha val="74998"/>
              </a:schemeClr>
            </a:outerShdw>
          </a:effectLst>
        </p:spPr>
        <p:txBody>
          <a:bodyPr lIns="96653" tIns="48326" rIns="96653" bIns="48326">
            <a:spAutoFit/>
          </a:bodyPr>
          <a:lstStyle/>
          <a:p>
            <a:pPr>
              <a:defRPr/>
            </a:pPr>
            <a:endParaRPr lang="en-US">
              <a:latin typeface="Arial" charset="0"/>
              <a:ea typeface="ヒラギノ角ゴ Pro W3" pitchFamily="-111" charset="-128"/>
              <a:cs typeface="Arial" charset="0"/>
            </a:endParaRPr>
          </a:p>
        </p:txBody>
      </p:sp>
      <p:sp>
        <p:nvSpPr>
          <p:cNvPr id="9" name="Text Box 1032"/>
          <p:cNvSpPr txBox="1">
            <a:spLocks noChangeArrowheads="1"/>
          </p:cNvSpPr>
          <p:nvPr userDrawn="1"/>
        </p:nvSpPr>
        <p:spPr bwMode="auto">
          <a:xfrm>
            <a:off x="6019800" y="6848475"/>
            <a:ext cx="3392488" cy="301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defTabSz="866775" eaLnBrk="0" hangingPunct="0">
              <a:lnSpc>
                <a:spcPct val="90000"/>
              </a:lnSpc>
              <a:defRPr/>
            </a:pPr>
            <a:r>
              <a:rPr lang="en-US" sz="1100">
                <a:solidFill>
                  <a:srgbClr val="064308"/>
                </a:solidFill>
              </a:rPr>
              <a:t>O.Kester, IAP seminar, Frankfurt, Germany,</a:t>
            </a:r>
          </a:p>
          <a:p>
            <a:pPr algn="r" defTabSz="866775" eaLnBrk="0" hangingPunct="0">
              <a:lnSpc>
                <a:spcPct val="90000"/>
              </a:lnSpc>
              <a:defRPr/>
            </a:pPr>
            <a:r>
              <a:rPr lang="en-US" sz="1100">
                <a:solidFill>
                  <a:srgbClr val="064308"/>
                </a:solidFill>
              </a:rPr>
              <a:t> 11/06/2009, </a:t>
            </a:r>
            <a:r>
              <a:rPr lang="en-US" sz="1100">
                <a:solidFill>
                  <a:srgbClr val="064308"/>
                </a:solidFill>
                <a:latin typeface="Arial" charset="0"/>
              </a:rPr>
              <a:t>Slide </a:t>
            </a:r>
            <a:fld id="{F7DE7C51-BAD1-43E4-A6CD-5F1666F847AA}" type="slidenum">
              <a:rPr lang="en-US" sz="1100">
                <a:solidFill>
                  <a:srgbClr val="064308"/>
                </a:solidFill>
                <a:latin typeface="Arial" charset="0"/>
              </a:rPr>
              <a:pPr algn="r" defTabSz="866775" eaLnBrk="0" hangingPunct="0">
                <a:lnSpc>
                  <a:spcPct val="90000"/>
                </a:lnSpc>
                <a:defRPr/>
              </a:pPr>
              <a:t>‹#›</a:t>
            </a:fld>
            <a:endParaRPr lang="en-US" sz="1100">
              <a:solidFill>
                <a:srgbClr val="064308"/>
              </a:solidFill>
              <a:latin typeface="Arial" charset="0"/>
            </a:endParaRPr>
          </a:p>
        </p:txBody>
      </p:sp>
      <p:pic>
        <p:nvPicPr>
          <p:cNvPr id="10" name="Picture 10"/>
          <p:cNvPicPr>
            <a:picLocks noChangeAspect="1" noChangeArrowheads="1"/>
          </p:cNvPicPr>
          <p:nvPr userDrawn="1"/>
        </p:nvPicPr>
        <p:blipFill>
          <a:blip r:embed="rId3" cstate="print"/>
          <a:srcRect l="3036" t="14900" r="51408" b="16333"/>
          <a:stretch>
            <a:fillRect/>
          </a:stretch>
        </p:blipFill>
        <p:spPr bwMode="auto">
          <a:xfrm>
            <a:off x="3976688" y="6643688"/>
            <a:ext cx="16748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985519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81013" y="1138238"/>
            <a:ext cx="8639175" cy="5362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SCLFRIB_ppt.png"/>
          <p:cNvPicPr>
            <a:picLocks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2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703263" y="1408113"/>
            <a:ext cx="8258175" cy="5222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63500" dist="107763" dir="2700000" algn="ctr" rotWithShape="0">
              <a:schemeClr val="folHlink">
                <a:alpha val="74998"/>
              </a:schemeClr>
            </a:outerShdw>
          </a:effectLst>
        </p:spPr>
        <p:txBody>
          <a:bodyPr lIns="96653" tIns="48326" rIns="96653" bIns="48326">
            <a:spAutoFit/>
          </a:bodyPr>
          <a:lstStyle/>
          <a:p>
            <a:pPr eaLnBrk="0" hangingPunct="0">
              <a:lnSpc>
                <a:spcPct val="90000"/>
              </a:lnSpc>
              <a:defRPr/>
            </a:pPr>
            <a:endParaRPr lang="en-US">
              <a:latin typeface="Helvetica" pitchFamily="-111" charset="0"/>
              <a:ea typeface="ヒラギノ角ゴ Pro W3" pitchFamily="-111" charset="-128"/>
              <a:cs typeface="Arial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4321175" y="3209925"/>
            <a:ext cx="9601200" cy="560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63500" dist="107763" dir="2700000" algn="ctr" rotWithShape="0">
              <a:schemeClr val="folHlink">
                <a:alpha val="74998"/>
              </a:schemeClr>
            </a:outerShdw>
          </a:effectLst>
        </p:spPr>
        <p:txBody>
          <a:bodyPr lIns="96653" tIns="48326" rIns="96653" bIns="48326">
            <a:spAutoFit/>
          </a:bodyPr>
          <a:lstStyle/>
          <a:p>
            <a:pPr>
              <a:defRPr/>
            </a:pPr>
            <a:endParaRPr lang="en-US">
              <a:latin typeface="Arial" charset="0"/>
              <a:ea typeface="ヒラギノ角ゴ Pro W3" pitchFamily="-111" charset="-128"/>
              <a:cs typeface="Arial" charset="0"/>
            </a:endParaRPr>
          </a:p>
        </p:txBody>
      </p:sp>
      <p:sp>
        <p:nvSpPr>
          <p:cNvPr id="9" name="Text Box 1032"/>
          <p:cNvSpPr txBox="1">
            <a:spLocks noChangeArrowheads="1"/>
          </p:cNvSpPr>
          <p:nvPr userDrawn="1"/>
        </p:nvSpPr>
        <p:spPr bwMode="auto">
          <a:xfrm>
            <a:off x="6721475" y="7000875"/>
            <a:ext cx="2640013" cy="153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defTabSz="866775" eaLnBrk="0" hangingPunct="0">
              <a:lnSpc>
                <a:spcPct val="90000"/>
              </a:lnSpc>
              <a:defRPr/>
            </a:pPr>
            <a:r>
              <a:rPr lang="en-US" sz="1100" dirty="0" smtClean="0">
                <a:solidFill>
                  <a:srgbClr val="064308"/>
                </a:solidFill>
                <a:latin typeface="Helvetica" pitchFamily="-111" charset="0"/>
                <a:ea typeface="ヒラギノ角ゴ Pro W3" pitchFamily="-111" charset="-128"/>
                <a:cs typeface="+mn-cs"/>
              </a:rPr>
              <a:t>Ron</a:t>
            </a:r>
            <a:r>
              <a:rPr lang="en-US" sz="1100" baseline="0" dirty="0" smtClean="0">
                <a:solidFill>
                  <a:srgbClr val="064308"/>
                </a:solidFill>
                <a:latin typeface="Helvetica" pitchFamily="-111" charset="0"/>
                <a:ea typeface="ヒラギノ角ゴ Pro W3" pitchFamily="-111" charset="-128"/>
                <a:cs typeface="+mn-cs"/>
              </a:rPr>
              <a:t> Fox Tcl 2011 Manassas, VA</a:t>
            </a:r>
            <a:r>
              <a:rPr lang="en-US" sz="1100" dirty="0" smtClean="0">
                <a:solidFill>
                  <a:srgbClr val="064308"/>
                </a:solidFill>
                <a:latin typeface="Helvetica" pitchFamily="-111" charset="0"/>
                <a:ea typeface="ヒラギノ角ゴ Pro W3" pitchFamily="-111" charset="-128"/>
                <a:cs typeface="+mn-cs"/>
              </a:rPr>
              <a:t>, </a:t>
            </a:r>
            <a:r>
              <a:rPr lang="en-US" sz="1100" dirty="0">
                <a:solidFill>
                  <a:srgbClr val="064308"/>
                </a:solidFill>
                <a:latin typeface="Arial" charset="0"/>
                <a:ea typeface="ヒラギノ角ゴ Pro W3" pitchFamily="-111" charset="-128"/>
                <a:cs typeface="+mn-cs"/>
              </a:rPr>
              <a:t>Slide </a:t>
            </a:r>
            <a:fld id="{F2141772-7C36-46C4-B330-0CA13CE48AC3}" type="slidenum">
              <a:rPr lang="en-US" sz="1100">
                <a:solidFill>
                  <a:srgbClr val="064308"/>
                </a:solidFill>
                <a:latin typeface="Arial" charset="0"/>
                <a:ea typeface="ヒラギノ角ゴ Pro W3" pitchFamily="-111" charset="-128"/>
                <a:cs typeface="+mn-cs"/>
              </a:rPr>
              <a:pPr algn="r" defTabSz="866775" eaLnBrk="0" hangingPunct="0">
                <a:lnSpc>
                  <a:spcPct val="90000"/>
                </a:lnSpc>
                <a:defRPr/>
              </a:pPr>
              <a:t>‹#›</a:t>
            </a:fld>
            <a:endParaRPr lang="en-US" sz="1100" dirty="0">
              <a:solidFill>
                <a:srgbClr val="064308"/>
              </a:solidFill>
              <a:latin typeface="Arial" charset="0"/>
              <a:ea typeface="ヒラギノ角ゴ Pro W3" pitchFamily="-111" charset="-128"/>
              <a:cs typeface="+mn-cs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985519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81013" y="1138238"/>
            <a:ext cx="8639175" cy="5362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_bkg2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012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03263" y="1408113"/>
            <a:ext cx="8258175" cy="5222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63500" dist="107763" dir="2700000" algn="ctr" rotWithShape="0">
              <a:schemeClr val="folHlink">
                <a:alpha val="74998"/>
              </a:schemeClr>
            </a:outerShdw>
          </a:effectLst>
        </p:spPr>
        <p:txBody>
          <a:bodyPr lIns="96653" tIns="48326" rIns="96653" bIns="48326">
            <a:spAutoFit/>
          </a:bodyPr>
          <a:lstStyle/>
          <a:p>
            <a:pPr eaLnBrk="0" hangingPunct="0">
              <a:lnSpc>
                <a:spcPct val="90000"/>
              </a:lnSpc>
              <a:defRPr/>
            </a:pPr>
            <a:endParaRPr lang="en-US">
              <a:latin typeface="Helvetica" pitchFamily="-111" charset="0"/>
              <a:ea typeface="ヒラギノ角ゴ Pro W3" pitchFamily="-111" charset="-128"/>
              <a:cs typeface="Arial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321175" y="3209925"/>
            <a:ext cx="9601200" cy="5603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63500" dist="107763" dir="2700000" algn="ctr" rotWithShape="0">
              <a:schemeClr val="folHlink">
                <a:alpha val="74998"/>
              </a:schemeClr>
            </a:outerShdw>
          </a:effectLst>
        </p:spPr>
        <p:txBody>
          <a:bodyPr lIns="96653" tIns="48326" rIns="96653" bIns="48326">
            <a:spAutoFit/>
          </a:bodyPr>
          <a:lstStyle/>
          <a:p>
            <a:pPr>
              <a:defRPr/>
            </a:pPr>
            <a:endParaRPr lang="en-US">
              <a:latin typeface="Arial" charset="0"/>
              <a:ea typeface="ヒラギノ角ゴ Pro W3" pitchFamily="-111" charset="-128"/>
              <a:cs typeface="Arial" charset="0"/>
            </a:endParaRPr>
          </a:p>
        </p:txBody>
      </p:sp>
      <p:sp>
        <p:nvSpPr>
          <p:cNvPr id="7" name="Text Box 1032"/>
          <p:cNvSpPr txBox="1">
            <a:spLocks noChangeArrowheads="1"/>
          </p:cNvSpPr>
          <p:nvPr userDrawn="1"/>
        </p:nvSpPr>
        <p:spPr bwMode="auto">
          <a:xfrm>
            <a:off x="6721475" y="7000875"/>
            <a:ext cx="2640013" cy="153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defTabSz="866775" eaLnBrk="0" hangingPunct="0">
              <a:lnSpc>
                <a:spcPct val="90000"/>
              </a:lnSpc>
              <a:defRPr/>
            </a:pPr>
            <a:r>
              <a:rPr lang="en-US" sz="1100" dirty="0">
                <a:solidFill>
                  <a:srgbClr val="064308"/>
                </a:solidFill>
                <a:latin typeface="Helvetica" pitchFamily="-111" charset="0"/>
                <a:ea typeface="ヒラギノ角ゴ Pro W3" pitchFamily="-111" charset="-128"/>
                <a:cs typeface="+mn-cs"/>
              </a:rPr>
              <a:t>C.K. Gelbke, </a:t>
            </a:r>
            <a:fld id="{58887C3C-49B1-4C25-BCBF-EC4A62B682E4}" type="datetime1">
              <a:rPr lang="en-US" sz="1100">
                <a:solidFill>
                  <a:srgbClr val="064308"/>
                </a:solidFill>
                <a:latin typeface="Helvetica" pitchFamily="-111" charset="0"/>
                <a:ea typeface="ヒラギノ角ゴ Pro W3" pitchFamily="-111" charset="-128"/>
                <a:cs typeface="+mn-cs"/>
              </a:rPr>
              <a:pPr algn="r" defTabSz="866775" eaLnBrk="0" hangingPunct="0">
                <a:lnSpc>
                  <a:spcPct val="90000"/>
                </a:lnSpc>
                <a:defRPr/>
              </a:pPr>
              <a:t>10/25/2011</a:t>
            </a:fld>
            <a:r>
              <a:rPr lang="en-US" sz="1100" dirty="0">
                <a:solidFill>
                  <a:srgbClr val="064308"/>
                </a:solidFill>
                <a:latin typeface="Helvetica" pitchFamily="-111" charset="0"/>
                <a:ea typeface="ヒラギノ角ゴ Pro W3" pitchFamily="-111" charset="-128"/>
                <a:cs typeface="+mn-cs"/>
              </a:rPr>
              <a:t>, </a:t>
            </a:r>
            <a:r>
              <a:rPr lang="en-US" sz="1100" dirty="0">
                <a:solidFill>
                  <a:srgbClr val="064308"/>
                </a:solidFill>
                <a:latin typeface="Arial" charset="0"/>
                <a:ea typeface="ヒラギノ角ゴ Pro W3" pitchFamily="-111" charset="-128"/>
                <a:cs typeface="+mn-cs"/>
              </a:rPr>
              <a:t>Slide </a:t>
            </a:r>
            <a:fld id="{62C2DCB9-6118-4CFC-8FEE-1A9CE1C7F0DB}" type="slidenum">
              <a:rPr lang="en-US" sz="1100">
                <a:solidFill>
                  <a:srgbClr val="064308"/>
                </a:solidFill>
                <a:latin typeface="Arial" charset="0"/>
                <a:ea typeface="ヒラギノ角ゴ Pro W3" pitchFamily="-111" charset="-128"/>
                <a:cs typeface="+mn-cs"/>
              </a:rPr>
              <a:pPr algn="r" defTabSz="866775" eaLnBrk="0" hangingPunct="0">
                <a:lnSpc>
                  <a:spcPct val="90000"/>
                </a:lnSpc>
                <a:defRPr/>
              </a:pPr>
              <a:t>‹#›</a:t>
            </a:fld>
            <a:endParaRPr lang="en-US" sz="1100" dirty="0">
              <a:solidFill>
                <a:srgbClr val="064308"/>
              </a:solidFill>
              <a:latin typeface="Arial" charset="0"/>
              <a:ea typeface="ヒラギノ角ゴ Pro W3" pitchFamily="-111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985519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0166" y="108374"/>
            <a:ext cx="6647498" cy="51880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20090" y="1300480"/>
            <a:ext cx="8161020" cy="25196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0090" y="3982720"/>
            <a:ext cx="8161020" cy="25196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6375" y="80963"/>
            <a:ext cx="6648450" cy="5191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59299" tIns="23720" rIns="59299" bIns="23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81013" y="1138238"/>
            <a:ext cx="8639175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1" r:id="rId7"/>
    <p:sldLayoutId id="2147483782" r:id="rId8"/>
  </p:sldLayoutIdLst>
  <p:txStyles>
    <p:titleStyle>
      <a:lvl1pPr algn="ctr" defTabSz="854075" rtl="0" eaLnBrk="0" fontAlgn="base" hangingPunct="0">
        <a:lnSpc>
          <a:spcPct val="88000"/>
        </a:lnSpc>
        <a:spcBef>
          <a:spcPct val="0"/>
        </a:spcBef>
        <a:spcAft>
          <a:spcPct val="0"/>
        </a:spcAft>
        <a:defRPr sz="3400" b="1">
          <a:solidFill>
            <a:srgbClr val="064308"/>
          </a:solidFill>
          <a:latin typeface="Arial" charset="0"/>
          <a:ea typeface="ＭＳ Ｐゴシック" pitchFamily="-65" charset="-128"/>
          <a:cs typeface="ＭＳ Ｐゴシック" pitchFamily="-65" charset="-128"/>
        </a:defRPr>
      </a:lvl1pPr>
      <a:lvl2pPr algn="ctr" defTabSz="854075" rtl="0" eaLnBrk="0" fontAlgn="base" hangingPunct="0">
        <a:lnSpc>
          <a:spcPct val="88000"/>
        </a:lnSpc>
        <a:spcBef>
          <a:spcPct val="0"/>
        </a:spcBef>
        <a:spcAft>
          <a:spcPct val="0"/>
        </a:spcAft>
        <a:defRPr sz="3400" b="1">
          <a:solidFill>
            <a:srgbClr val="064308"/>
          </a:solidFill>
          <a:latin typeface="Arial" charset="0"/>
          <a:ea typeface="ＭＳ Ｐゴシック" pitchFamily="-65" charset="-128"/>
          <a:cs typeface="ＭＳ Ｐゴシック" pitchFamily="-65" charset="-128"/>
        </a:defRPr>
      </a:lvl2pPr>
      <a:lvl3pPr algn="ctr" defTabSz="854075" rtl="0" eaLnBrk="0" fontAlgn="base" hangingPunct="0">
        <a:lnSpc>
          <a:spcPct val="88000"/>
        </a:lnSpc>
        <a:spcBef>
          <a:spcPct val="0"/>
        </a:spcBef>
        <a:spcAft>
          <a:spcPct val="0"/>
        </a:spcAft>
        <a:defRPr sz="3400" b="1">
          <a:solidFill>
            <a:srgbClr val="064308"/>
          </a:solidFill>
          <a:latin typeface="Arial" charset="0"/>
          <a:ea typeface="ＭＳ Ｐゴシック" pitchFamily="-65" charset="-128"/>
          <a:cs typeface="ＭＳ Ｐゴシック" pitchFamily="-65" charset="-128"/>
        </a:defRPr>
      </a:lvl3pPr>
      <a:lvl4pPr algn="ctr" defTabSz="854075" rtl="0" eaLnBrk="0" fontAlgn="base" hangingPunct="0">
        <a:lnSpc>
          <a:spcPct val="88000"/>
        </a:lnSpc>
        <a:spcBef>
          <a:spcPct val="0"/>
        </a:spcBef>
        <a:spcAft>
          <a:spcPct val="0"/>
        </a:spcAft>
        <a:defRPr sz="3400" b="1">
          <a:solidFill>
            <a:srgbClr val="064308"/>
          </a:solidFill>
          <a:latin typeface="Arial" charset="0"/>
          <a:ea typeface="ＭＳ Ｐゴシック" pitchFamily="-65" charset="-128"/>
          <a:cs typeface="ＭＳ Ｐゴシック" pitchFamily="-65" charset="-128"/>
        </a:defRPr>
      </a:lvl4pPr>
      <a:lvl5pPr algn="ctr" defTabSz="854075" rtl="0" eaLnBrk="0" fontAlgn="base" hangingPunct="0">
        <a:lnSpc>
          <a:spcPct val="88000"/>
        </a:lnSpc>
        <a:spcBef>
          <a:spcPct val="0"/>
        </a:spcBef>
        <a:spcAft>
          <a:spcPct val="0"/>
        </a:spcAft>
        <a:defRPr sz="3400" b="1">
          <a:solidFill>
            <a:srgbClr val="064308"/>
          </a:solidFill>
          <a:latin typeface="Arial" charset="0"/>
          <a:ea typeface="ＭＳ Ｐゴシック" pitchFamily="-65" charset="-128"/>
          <a:cs typeface="ＭＳ Ｐゴシック" pitchFamily="-65" charset="-128"/>
        </a:defRPr>
      </a:lvl5pPr>
      <a:lvl6pPr marL="483306" algn="ctr" defTabSz="854177" rtl="0" eaLnBrk="0" fontAlgn="base" hangingPunct="0">
        <a:lnSpc>
          <a:spcPct val="88000"/>
        </a:lnSpc>
        <a:spcBef>
          <a:spcPct val="0"/>
        </a:spcBef>
        <a:spcAft>
          <a:spcPct val="0"/>
        </a:spcAft>
        <a:defRPr sz="3400" b="1">
          <a:solidFill>
            <a:srgbClr val="064308"/>
          </a:solidFill>
          <a:latin typeface="Arial" charset="0"/>
          <a:ea typeface="Arial" charset="0"/>
          <a:cs typeface="Arial" charset="0"/>
        </a:defRPr>
      </a:lvl6pPr>
      <a:lvl7pPr marL="966612" algn="ctr" defTabSz="854177" rtl="0" eaLnBrk="0" fontAlgn="base" hangingPunct="0">
        <a:lnSpc>
          <a:spcPct val="88000"/>
        </a:lnSpc>
        <a:spcBef>
          <a:spcPct val="0"/>
        </a:spcBef>
        <a:spcAft>
          <a:spcPct val="0"/>
        </a:spcAft>
        <a:defRPr sz="3400" b="1">
          <a:solidFill>
            <a:srgbClr val="064308"/>
          </a:solidFill>
          <a:latin typeface="Arial" charset="0"/>
          <a:ea typeface="Arial" charset="0"/>
          <a:cs typeface="Arial" charset="0"/>
        </a:defRPr>
      </a:lvl7pPr>
      <a:lvl8pPr marL="1449918" algn="ctr" defTabSz="854177" rtl="0" eaLnBrk="0" fontAlgn="base" hangingPunct="0">
        <a:lnSpc>
          <a:spcPct val="88000"/>
        </a:lnSpc>
        <a:spcBef>
          <a:spcPct val="0"/>
        </a:spcBef>
        <a:spcAft>
          <a:spcPct val="0"/>
        </a:spcAft>
        <a:defRPr sz="3400" b="1">
          <a:solidFill>
            <a:srgbClr val="064308"/>
          </a:solidFill>
          <a:latin typeface="Arial" charset="0"/>
          <a:ea typeface="Arial" charset="0"/>
          <a:cs typeface="Arial" charset="0"/>
        </a:defRPr>
      </a:lvl8pPr>
      <a:lvl9pPr marL="1933224" algn="ctr" defTabSz="854177" rtl="0" eaLnBrk="0" fontAlgn="base" hangingPunct="0">
        <a:lnSpc>
          <a:spcPct val="88000"/>
        </a:lnSpc>
        <a:spcBef>
          <a:spcPct val="0"/>
        </a:spcBef>
        <a:spcAft>
          <a:spcPct val="0"/>
        </a:spcAft>
        <a:defRPr sz="3400" b="1">
          <a:solidFill>
            <a:srgbClr val="064308"/>
          </a:solidFill>
          <a:latin typeface="Arial" charset="0"/>
          <a:ea typeface="Arial" charset="0"/>
          <a:cs typeface="Arial" charset="0"/>
        </a:defRPr>
      </a:lvl9pPr>
    </p:titleStyle>
    <p:bodyStyle>
      <a:lvl1pPr marL="180975" indent="-180975" algn="l" defTabSz="854075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SzPct val="100000"/>
        <a:buChar char="•"/>
        <a:defRPr sz="2100">
          <a:solidFill>
            <a:srgbClr val="064308"/>
          </a:solidFill>
          <a:latin typeface="Arial" charset="0"/>
          <a:ea typeface="ＭＳ Ｐゴシック" pitchFamily="-65" charset="-128"/>
          <a:cs typeface="ＭＳ Ｐゴシック" pitchFamily="-65" charset="-128"/>
        </a:defRPr>
      </a:lvl1pPr>
      <a:lvl2pPr marL="482600" indent="-180975" algn="l" defTabSz="854075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SzPct val="100000"/>
        <a:buChar char="–"/>
        <a:defRPr sz="1700">
          <a:solidFill>
            <a:schemeClr val="tx1"/>
          </a:solidFill>
          <a:latin typeface="Arial" charset="0"/>
          <a:ea typeface="ＭＳ Ｐゴシック" charset="-128"/>
          <a:cs typeface="ＭＳ Ｐゴシック"/>
        </a:defRPr>
      </a:lvl2pPr>
      <a:lvl3pPr marL="784225" indent="-180975" algn="l" defTabSz="854075" rtl="0" eaLnBrk="0" fontAlgn="base" hangingPunct="0">
        <a:lnSpc>
          <a:spcPct val="90000"/>
        </a:lnSpc>
        <a:spcBef>
          <a:spcPct val="15000"/>
        </a:spcBef>
        <a:spcAft>
          <a:spcPct val="0"/>
        </a:spcAft>
        <a:buSzPct val="100000"/>
        <a:buChar char="»"/>
        <a:defRPr sz="1700">
          <a:solidFill>
            <a:schemeClr val="tx1"/>
          </a:solidFill>
          <a:latin typeface="Arial" charset="0"/>
          <a:ea typeface="ヒラギノ角ゴ Pro W3" pitchFamily="-111" charset="-128"/>
          <a:cs typeface="ヒラギノ角ゴ Pro W3" pitchFamily="-111" charset="-128"/>
        </a:defRPr>
      </a:lvl3pPr>
      <a:lvl4pPr marL="1328738" indent="-241300" algn="l" defTabSz="854075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SzPct val="100000"/>
        <a:buChar char="–"/>
        <a:defRPr sz="1400">
          <a:solidFill>
            <a:schemeClr val="tx1"/>
          </a:solidFill>
          <a:latin typeface="Helvetica" charset="0"/>
          <a:ea typeface="ヒラギノ角ゴ Pro W3" pitchFamily="-111" charset="-128"/>
          <a:cs typeface="ヒラギノ角ゴ Pro W3"/>
        </a:defRPr>
      </a:lvl4pPr>
      <a:lvl5pPr marL="1866900" indent="-158750" algn="l" defTabSz="854075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SzPct val="100000"/>
        <a:buChar char="–"/>
        <a:defRPr sz="1400">
          <a:solidFill>
            <a:schemeClr val="tx1"/>
          </a:solidFill>
          <a:latin typeface="Helvetica" charset="0"/>
          <a:ea typeface="ヒラギノ角ゴ Pro W3" pitchFamily="-111" charset="-128"/>
          <a:cs typeface="ヒラギノ角ゴ Pro W3"/>
        </a:defRPr>
      </a:lvl5pPr>
      <a:lvl6pPr marL="2351083" indent="-159424" algn="l" defTabSz="854177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SzPct val="100000"/>
        <a:buChar char="–"/>
        <a:defRPr sz="1400">
          <a:solidFill>
            <a:schemeClr val="tx1"/>
          </a:solidFill>
          <a:latin typeface="Helvetica" charset="0"/>
          <a:ea typeface="+mn-ea"/>
          <a:cs typeface="+mn-cs"/>
        </a:defRPr>
      </a:lvl6pPr>
      <a:lvl7pPr marL="2834390" indent="-159424" algn="l" defTabSz="854177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SzPct val="100000"/>
        <a:buChar char="–"/>
        <a:defRPr sz="1400">
          <a:solidFill>
            <a:schemeClr val="tx1"/>
          </a:solidFill>
          <a:latin typeface="Helvetica" charset="0"/>
          <a:ea typeface="+mn-ea"/>
          <a:cs typeface="+mn-cs"/>
        </a:defRPr>
      </a:lvl7pPr>
      <a:lvl8pPr marL="3317696" indent="-159424" algn="l" defTabSz="854177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SzPct val="100000"/>
        <a:buChar char="–"/>
        <a:defRPr sz="1400">
          <a:solidFill>
            <a:schemeClr val="tx1"/>
          </a:solidFill>
          <a:latin typeface="Helvetica" charset="0"/>
          <a:ea typeface="+mn-ea"/>
          <a:cs typeface="+mn-cs"/>
        </a:defRPr>
      </a:lvl8pPr>
      <a:lvl9pPr marL="3801002" indent="-159424" algn="l" defTabSz="854177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SzPct val="100000"/>
        <a:buChar char="–"/>
        <a:defRPr sz="1400">
          <a:solidFill>
            <a:schemeClr val="tx1"/>
          </a:solidFill>
          <a:latin typeface="Helvetica" charset="0"/>
          <a:ea typeface="+mn-ea"/>
          <a:cs typeface="+mn-cs"/>
        </a:defRPr>
      </a:lvl9pPr>
    </p:bodyStyle>
    <p:otherStyle>
      <a:defPPr>
        <a:defRPr lang="en-US"/>
      </a:defPPr>
      <a:lvl1pPr marL="0" algn="l" defTabSz="9666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3306" algn="l" defTabSz="9666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6612" algn="l" defTabSz="9666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9918" algn="l" defTabSz="9666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33224" algn="l" defTabSz="9666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6531" algn="l" defTabSz="9666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99837" algn="l" defTabSz="9666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83143" algn="l" defTabSz="9666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66449" algn="l" defTabSz="9666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groups.nscl.msu.edu/nscl_library/pub/annual_reports/1999/fox_spectcl.pdf" TargetMode="External"/><Relationship Id="rId2" Type="http://schemas.openxmlformats.org/officeDocument/2006/relationships/hyperlink" Target="http://groups.nscl.msu.edu/nscl_library/pub/annual_reports/1999/fox_deployment.pdf" TargetMode="Externa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cl.tk/community/tcl2004/Papers/RonFox/fox.pdf" TargetMode="Externa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hyperlink" Target="http://www.tcl.tk/community/tcl2005/abstracts/scienceandTech/SpecTk.pdf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clcommunityassociation.org/wub/proceedings/Proceedings-2008/proceedings/nuclearDSL/A_Domain_Specific_Language(slides).ppt" TargetMode="Externa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tcl.tk/community/tcl2007/papers/Ron_Fox/vmepackage.pdf" TargetMode="External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en.wikipedia.org/wiki/VMEbus#VME_Early_Years_.28from_ANSI.2FIEEE_Std_1014-1987_and_ANSI.2FVITA_1-1994.29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cl.tk/community/tcl2007/proceedings/Gui/epics.pdf" TargetMode="External"/><Relationship Id="rId2" Type="http://schemas.openxmlformats.org/officeDocument/2006/relationships/hyperlink" Target="http://www.aps.anl.gov/epics/" TargetMode="Externa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root.cern.ch/" TargetMode="External"/><Relationship Id="rId2" Type="http://schemas.openxmlformats.org/officeDocument/2006/relationships/hyperlink" Target="http://radware.phy.ornl.gov/" TargetMode="Externa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grfs1.lbl.gov/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wmf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frib.msu.edu/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90600" y="0"/>
            <a:ext cx="784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00B050"/>
                </a:solidFill>
              </a:rPr>
              <a:t>Tcl at the NSCL:</a:t>
            </a:r>
            <a:endParaRPr lang="en-US" sz="4800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57400" y="2057400"/>
            <a:ext cx="47740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</a:rPr>
              <a:t>A (30? well maybe 15) year </a:t>
            </a:r>
            <a:br>
              <a:rPr lang="en-US" sz="2400" dirty="0" smtClean="0">
                <a:solidFill>
                  <a:srgbClr val="00B050"/>
                </a:solidFill>
              </a:rPr>
            </a:br>
            <a:r>
              <a:rPr lang="en-US" sz="2400" dirty="0" smtClean="0">
                <a:solidFill>
                  <a:srgbClr val="00B050"/>
                </a:solidFill>
              </a:rPr>
              <a:t>forward looking uh…retrospective</a:t>
            </a:r>
            <a:endParaRPr lang="en-US" sz="2400" dirty="0">
              <a:solidFill>
                <a:srgbClr val="00B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05200" y="3200400"/>
            <a:ext cx="51069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1"/>
                </a:solidFill>
              </a:rPr>
              <a:t>Staff of the National Superconducting Cyclotron Lab…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…and the Facility for Rare Isotope Beams.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508350"/>
          </a:xfrm>
        </p:spPr>
        <p:txBody>
          <a:bodyPr/>
          <a:lstStyle/>
          <a:p>
            <a:r>
              <a:rPr lang="en-US" dirty="0" smtClean="0"/>
              <a:t>FRIB Timeline/plan</a:t>
            </a:r>
            <a:endParaRPr lang="en-US" dirty="0"/>
          </a:p>
        </p:txBody>
      </p:sp>
      <p:pic>
        <p:nvPicPr>
          <p:cNvPr id="1026" name="Picture 2" descr="http://fribusers.org/IMAGES/schedul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981200"/>
            <a:ext cx="7458075" cy="4591051"/>
          </a:xfrm>
          <a:prstGeom prst="rect">
            <a:avLst/>
          </a:prstGeom>
          <a:noFill/>
        </p:spPr>
      </p:pic>
      <p:cxnSp>
        <p:nvCxnSpPr>
          <p:cNvPr id="9" name="Straight Connector 8"/>
          <p:cNvCxnSpPr/>
          <p:nvPr/>
        </p:nvCxnSpPr>
        <p:spPr>
          <a:xfrm rot="5400000">
            <a:off x="1752600" y="4495800"/>
            <a:ext cx="4114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04800" y="990600"/>
            <a:ext cx="906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64308"/>
                </a:solidFill>
              </a:rPr>
              <a:t>CD items: </a:t>
            </a:r>
            <a:r>
              <a:rPr lang="en-US" sz="2000" dirty="0" err="1" smtClean="0">
                <a:solidFill>
                  <a:srgbClr val="064308"/>
                </a:solidFill>
              </a:rPr>
              <a:t>Cricital</a:t>
            </a:r>
            <a:r>
              <a:rPr lang="en-US" sz="2000" dirty="0" smtClean="0">
                <a:solidFill>
                  <a:srgbClr val="064308"/>
                </a:solidFill>
              </a:rPr>
              <a:t> Decision points: Review that must be passed else DOE can cancel the project.  CD2 will likely happen early (late this year).</a:t>
            </a:r>
            <a:endParaRPr lang="en-US" dirty="0">
              <a:solidFill>
                <a:srgbClr val="064308"/>
              </a:solidFill>
            </a:endParaRPr>
          </a:p>
        </p:txBody>
      </p:sp>
      <p:cxnSp>
        <p:nvCxnSpPr>
          <p:cNvPr id="12" name="Straight Arrow Connector 11"/>
          <p:cNvCxnSpPr>
            <a:stCxn id="15" idx="1"/>
          </p:cNvCxnSpPr>
          <p:nvPr/>
        </p:nvCxnSpPr>
        <p:spPr>
          <a:xfrm rot="10800000" flipV="1">
            <a:off x="4800600" y="3752166"/>
            <a:ext cx="609600" cy="97223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4648200" y="4343400"/>
            <a:ext cx="304800" cy="762000"/>
          </a:xfrm>
          <a:prstGeom prst="ellipse">
            <a:avLst/>
          </a:prstGeom>
          <a:solidFill>
            <a:schemeClr val="accent1">
              <a:alpha val="38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410200" y="3429000"/>
            <a:ext cx="33906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64308"/>
                </a:solidFill>
              </a:rPr>
              <a:t>MSU funding early construction</a:t>
            </a:r>
          </a:p>
          <a:p>
            <a:r>
              <a:rPr lang="en-US" sz="1800" dirty="0" smtClean="0">
                <a:solidFill>
                  <a:srgbClr val="064308"/>
                </a:solidFill>
              </a:rPr>
              <a:t>start at 2012</a:t>
            </a:r>
            <a:endParaRPr lang="en-US" sz="1800" dirty="0">
              <a:solidFill>
                <a:srgbClr val="064308"/>
              </a:solidFill>
            </a:endParaRPr>
          </a:p>
        </p:txBody>
      </p:sp>
      <p:cxnSp>
        <p:nvCxnSpPr>
          <p:cNvPr id="19" name="Straight Arrow Connector 18"/>
          <p:cNvCxnSpPr>
            <a:stCxn id="13" idx="2"/>
          </p:cNvCxnSpPr>
          <p:nvPr/>
        </p:nvCxnSpPr>
        <p:spPr>
          <a:xfrm rot="10800000">
            <a:off x="4267200" y="47244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6200000" flipV="1">
            <a:off x="8305800" y="3810000"/>
            <a:ext cx="381000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153400" y="4343400"/>
            <a:ext cx="15183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64308"/>
                </a:solidFill>
              </a:rPr>
              <a:t>Science runs</a:t>
            </a:r>
          </a:p>
          <a:p>
            <a:pPr algn="ctr"/>
            <a:r>
              <a:rPr lang="en-US" sz="1800" dirty="0" smtClean="0">
                <a:solidFill>
                  <a:srgbClr val="064308"/>
                </a:solidFill>
              </a:rPr>
              <a:t>start</a:t>
            </a:r>
            <a:endParaRPr lang="en-US" sz="1800" dirty="0">
              <a:solidFill>
                <a:srgbClr val="0643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508350"/>
          </a:xfrm>
        </p:spPr>
        <p:txBody>
          <a:bodyPr/>
          <a:lstStyle/>
          <a:p>
            <a:r>
              <a:rPr lang="en-US" dirty="0" smtClean="0"/>
              <a:t>We’re Almost to the Tcl stuff</a:t>
            </a:r>
            <a:endParaRPr lang="en-US" dirty="0"/>
          </a:p>
        </p:txBody>
      </p:sp>
      <p:pic>
        <p:nvPicPr>
          <p:cNvPr id="22530" name="Picture 2" descr="s8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2590800"/>
            <a:ext cx="2857500" cy="38671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81400" y="1752600"/>
            <a:ext cx="28392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64308"/>
                </a:solidFill>
              </a:rPr>
              <a:t>S800 Spectrograph</a:t>
            </a:r>
          </a:p>
          <a:p>
            <a:pPr algn="ctr"/>
            <a:r>
              <a:rPr lang="en-US" sz="2400" dirty="0" smtClean="0">
                <a:solidFill>
                  <a:srgbClr val="064308"/>
                </a:solidFill>
              </a:rPr>
              <a:t>(1996)</a:t>
            </a:r>
            <a:endParaRPr lang="en-US" sz="2400" dirty="0">
              <a:solidFill>
                <a:srgbClr val="064308"/>
              </a:solidFill>
            </a:endParaRPr>
          </a:p>
        </p:txBody>
      </p:sp>
      <p:cxnSp>
        <p:nvCxnSpPr>
          <p:cNvPr id="8" name="Straight Arrow Connector 7"/>
          <p:cNvCxnSpPr>
            <a:stCxn id="10" idx="3"/>
          </p:cNvCxnSpPr>
          <p:nvPr/>
        </p:nvCxnSpPr>
        <p:spPr>
          <a:xfrm>
            <a:off x="2798200" y="4638765"/>
            <a:ext cx="1697600" cy="107623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81000" y="4038600"/>
            <a:ext cx="24172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64308"/>
                </a:solidFill>
              </a:rPr>
              <a:t>Experiment</a:t>
            </a:r>
          </a:p>
          <a:p>
            <a:r>
              <a:rPr lang="en-US" sz="2400" dirty="0" smtClean="0">
                <a:solidFill>
                  <a:srgbClr val="064308"/>
                </a:solidFill>
              </a:rPr>
              <a:t>Target+ detector</a:t>
            </a:r>
          </a:p>
          <a:p>
            <a:r>
              <a:rPr lang="en-US" sz="2400" dirty="0" smtClean="0">
                <a:solidFill>
                  <a:srgbClr val="064308"/>
                </a:solidFill>
              </a:rPr>
              <a:t>Pkg.</a:t>
            </a:r>
            <a:endParaRPr lang="en-US" sz="2400" dirty="0">
              <a:solidFill>
                <a:srgbClr val="064308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4038600" y="5638800"/>
            <a:ext cx="533400" cy="53340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>
            <a:stCxn id="16" idx="3"/>
            <a:endCxn id="13" idx="2"/>
          </p:cNvCxnSpPr>
          <p:nvPr/>
        </p:nvCxnSpPr>
        <p:spPr>
          <a:xfrm>
            <a:off x="2553390" y="5901899"/>
            <a:ext cx="1485210" cy="360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81000" y="5486400"/>
            <a:ext cx="21723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64308"/>
                </a:solidFill>
              </a:rPr>
              <a:t>Human beings</a:t>
            </a:r>
          </a:p>
          <a:p>
            <a:r>
              <a:rPr lang="en-US" sz="2400" dirty="0" smtClean="0">
                <a:solidFill>
                  <a:srgbClr val="064308"/>
                </a:solidFill>
              </a:rPr>
              <a:t>for scale</a:t>
            </a:r>
            <a:endParaRPr lang="en-US" sz="2400" dirty="0">
              <a:solidFill>
                <a:srgbClr val="064308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3200400" y="2590800"/>
            <a:ext cx="1524000" cy="1447800"/>
          </a:xfrm>
          <a:prstGeom prst="ellipse">
            <a:avLst/>
          </a:prstGeom>
          <a:solidFill>
            <a:schemeClr val="accent1">
              <a:alpha val="3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>
            <a:stCxn id="24" idx="3"/>
            <a:endCxn id="18" idx="2"/>
          </p:cNvCxnSpPr>
          <p:nvPr/>
        </p:nvCxnSpPr>
        <p:spPr>
          <a:xfrm>
            <a:off x="1969038" y="3020943"/>
            <a:ext cx="1231362" cy="29375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04800" y="2667000"/>
            <a:ext cx="16642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64308"/>
                </a:solidFill>
              </a:rPr>
              <a:t>Focal plan</a:t>
            </a:r>
          </a:p>
          <a:p>
            <a:r>
              <a:rPr lang="en-US" sz="2000" dirty="0" smtClean="0">
                <a:solidFill>
                  <a:srgbClr val="064308"/>
                </a:solidFill>
              </a:rPr>
              <a:t>detector pkg.</a:t>
            </a:r>
            <a:endParaRPr lang="en-US" sz="2000" dirty="0">
              <a:solidFill>
                <a:srgbClr val="064308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05600" y="2743200"/>
            <a:ext cx="2667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800" dirty="0" smtClean="0">
                <a:solidFill>
                  <a:srgbClr val="064308"/>
                </a:solidFill>
              </a:rPr>
              <a:t> DAQ at the target</a:t>
            </a:r>
          </a:p>
          <a:p>
            <a:pPr>
              <a:buFont typeface="Arial" pitchFamily="34" charset="0"/>
              <a:buChar char="•"/>
            </a:pPr>
            <a:r>
              <a:rPr lang="en-US" sz="1800" dirty="0" smtClean="0">
                <a:solidFill>
                  <a:srgbClr val="064308"/>
                </a:solidFill>
              </a:rPr>
              <a:t> DAQ at the FP   </a:t>
            </a:r>
          </a:p>
          <a:p>
            <a:r>
              <a:rPr lang="en-US" sz="1800" dirty="0" smtClean="0">
                <a:solidFill>
                  <a:srgbClr val="064308"/>
                </a:solidFill>
              </a:rPr>
              <a:t>  detector</a:t>
            </a:r>
          </a:p>
          <a:p>
            <a:pPr>
              <a:buFont typeface="Arial" pitchFamily="34" charset="0"/>
              <a:buChar char="•"/>
            </a:pPr>
            <a:r>
              <a:rPr lang="en-US" sz="1800" dirty="0" smtClean="0">
                <a:solidFill>
                  <a:srgbClr val="064308"/>
                </a:solidFill>
              </a:rPr>
              <a:t> Needed a way to </a:t>
            </a:r>
            <a:br>
              <a:rPr lang="en-US" sz="1800" dirty="0" smtClean="0">
                <a:solidFill>
                  <a:srgbClr val="064308"/>
                </a:solidFill>
              </a:rPr>
            </a:br>
            <a:r>
              <a:rPr lang="en-US" sz="1800" dirty="0" smtClean="0">
                <a:solidFill>
                  <a:srgbClr val="064308"/>
                </a:solidFill>
              </a:rPr>
              <a:t>  control both of them.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508350"/>
          </a:xfrm>
        </p:spPr>
        <p:txBody>
          <a:bodyPr/>
          <a:lstStyle/>
          <a:p>
            <a:r>
              <a:rPr lang="en-US" dirty="0" smtClean="0"/>
              <a:t>Step back 1 year: NSCL Hosts “RT-95”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0" y="1066800"/>
            <a:ext cx="49750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 smtClean="0">
                <a:solidFill>
                  <a:srgbClr val="064308"/>
                </a:solidFill>
              </a:rPr>
              <a:t>Fermilab</a:t>
            </a:r>
            <a:r>
              <a:rPr lang="en-US" dirty="0" smtClean="0">
                <a:solidFill>
                  <a:srgbClr val="064308"/>
                </a:solidFill>
              </a:rPr>
              <a:t> DART Run Control</a:t>
            </a:r>
          </a:p>
          <a:p>
            <a:pPr algn="ctr"/>
            <a:r>
              <a:rPr lang="en-US" dirty="0" smtClean="0">
                <a:solidFill>
                  <a:srgbClr val="064308"/>
                </a:solidFill>
              </a:rPr>
              <a:t>G. </a:t>
            </a:r>
            <a:r>
              <a:rPr lang="en-US" dirty="0" err="1" smtClean="0">
                <a:solidFill>
                  <a:srgbClr val="064308"/>
                </a:solidFill>
              </a:rPr>
              <a:t>Oleynik</a:t>
            </a:r>
            <a:r>
              <a:rPr lang="en-US" dirty="0" smtClean="0">
                <a:solidFill>
                  <a:srgbClr val="064308"/>
                </a:solidFill>
              </a:rPr>
              <a:t> et al.</a:t>
            </a:r>
            <a:endParaRPr lang="en-US" dirty="0">
              <a:solidFill>
                <a:srgbClr val="064308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102" y="2057400"/>
            <a:ext cx="9384698" cy="3785652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64308"/>
                </a:solidFill>
              </a:rPr>
              <a:t>“…We felt that the group multicasting technique mapped very well on to data </a:t>
            </a:r>
          </a:p>
          <a:p>
            <a:r>
              <a:rPr lang="en-US" sz="2000" dirty="0" err="1" smtClean="0">
                <a:solidFill>
                  <a:srgbClr val="064308"/>
                </a:solidFill>
              </a:rPr>
              <a:t>acqusition</a:t>
            </a:r>
            <a:r>
              <a:rPr lang="en-US" sz="2000" dirty="0" smtClean="0">
                <a:solidFill>
                  <a:srgbClr val="064308"/>
                </a:solidFill>
              </a:rPr>
              <a:t> control…</a:t>
            </a:r>
          </a:p>
          <a:p>
            <a:endParaRPr lang="en-US" sz="2000" dirty="0" smtClean="0">
              <a:solidFill>
                <a:srgbClr val="064308"/>
              </a:solidFill>
            </a:endParaRPr>
          </a:p>
          <a:p>
            <a:r>
              <a:rPr lang="en-US" sz="2000" dirty="0" smtClean="0">
                <a:solidFill>
                  <a:srgbClr val="064308"/>
                </a:solidFill>
              </a:rPr>
              <a:t>The commands that are multicast are formatted as TCL verbs, which are basically</a:t>
            </a:r>
          </a:p>
          <a:p>
            <a:r>
              <a:rPr lang="en-US" sz="2000" dirty="0" smtClean="0">
                <a:solidFill>
                  <a:srgbClr val="064308"/>
                </a:solidFill>
              </a:rPr>
              <a:t>text strings…</a:t>
            </a:r>
          </a:p>
          <a:p>
            <a:endParaRPr lang="en-US" sz="2000" dirty="0" smtClean="0">
              <a:solidFill>
                <a:srgbClr val="064308"/>
              </a:solidFill>
            </a:endParaRPr>
          </a:p>
          <a:p>
            <a:r>
              <a:rPr lang="en-US" sz="2000" dirty="0" smtClean="0">
                <a:solidFill>
                  <a:srgbClr val="064308"/>
                </a:solidFill>
              </a:rPr>
              <a:t>We chose TCL because of its extensible interpretive procedures.  For graphics, we chose TK…our experience has been that interfaces can be built more quickly with TK than from X…or Motif…</a:t>
            </a:r>
          </a:p>
          <a:p>
            <a:endParaRPr lang="en-US" sz="2000" dirty="0" smtClean="0">
              <a:solidFill>
                <a:srgbClr val="064308"/>
              </a:solidFill>
            </a:endParaRPr>
          </a:p>
          <a:p>
            <a:r>
              <a:rPr lang="en-US" sz="2000" dirty="0" smtClean="0">
                <a:solidFill>
                  <a:srgbClr val="064308"/>
                </a:solidFill>
              </a:rPr>
              <a:t>The </a:t>
            </a:r>
            <a:r>
              <a:rPr lang="en-US" sz="2000" dirty="0" err="1" smtClean="0">
                <a:solidFill>
                  <a:srgbClr val="064308"/>
                </a:solidFill>
              </a:rPr>
              <a:t>ocp</a:t>
            </a:r>
            <a:r>
              <a:rPr lang="en-US" sz="2000" dirty="0" smtClean="0">
                <a:solidFill>
                  <a:srgbClr val="064308"/>
                </a:solidFill>
              </a:rPr>
              <a:t> GUI…took on the order of ½-1 hour ..We feel this is a big success of the</a:t>
            </a:r>
          </a:p>
          <a:p>
            <a:r>
              <a:rPr lang="en-US" sz="2000" dirty="0" smtClean="0">
                <a:solidFill>
                  <a:srgbClr val="064308"/>
                </a:solidFill>
              </a:rPr>
              <a:t>TCL/TK approach.”</a:t>
            </a:r>
            <a:endParaRPr lang="en-US" sz="2000" dirty="0">
              <a:solidFill>
                <a:srgbClr val="064308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943600"/>
            <a:ext cx="944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064308"/>
                </a:solidFill>
              </a:rPr>
              <a:t>(Capitalization choices for Tcl and </a:t>
            </a:r>
            <a:r>
              <a:rPr lang="en-US" sz="2000" dirty="0" err="1" smtClean="0">
                <a:solidFill>
                  <a:srgbClr val="064308"/>
                </a:solidFill>
              </a:rPr>
              <a:t>Tk</a:t>
            </a:r>
            <a:r>
              <a:rPr lang="en-US" sz="2000" dirty="0" smtClean="0">
                <a:solidFill>
                  <a:srgbClr val="064308"/>
                </a:solidFill>
              </a:rPr>
              <a:t> above are from the original paper)</a:t>
            </a:r>
            <a:endParaRPr lang="en-US" sz="2000" dirty="0">
              <a:solidFill>
                <a:srgbClr val="0643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508350"/>
          </a:xfrm>
        </p:spPr>
        <p:txBody>
          <a:bodyPr/>
          <a:lstStyle/>
          <a:p>
            <a:r>
              <a:rPr lang="en-US" dirty="0" smtClean="0"/>
              <a:t>Run control for S800 DAQ: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219200" y="5486400"/>
            <a:ext cx="15240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Target DAQ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800600" y="5410200"/>
            <a:ext cx="21336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Focal plane DAQ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819400" y="1219200"/>
            <a:ext cx="3581400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VMS Alpha Workstation host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219200" y="4419600"/>
            <a:ext cx="16002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Terminal Server</a:t>
            </a:r>
            <a:endParaRPr 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5029200" y="4419600"/>
            <a:ext cx="1600200" cy="533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Terminal Server</a:t>
            </a:r>
            <a:endParaRPr lang="en-US" sz="1800" dirty="0"/>
          </a:p>
        </p:txBody>
      </p:sp>
      <p:cxnSp>
        <p:nvCxnSpPr>
          <p:cNvPr id="12" name="Straight Arrow Connector 11"/>
          <p:cNvCxnSpPr>
            <a:stCxn id="5" idx="0"/>
            <a:endCxn id="9" idx="2"/>
          </p:cNvCxnSpPr>
          <p:nvPr/>
        </p:nvCxnSpPr>
        <p:spPr>
          <a:xfrm rot="5400000" flipH="1" flipV="1">
            <a:off x="1733550" y="5200650"/>
            <a:ext cx="533400" cy="381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7" idx="0"/>
            <a:endCxn id="10" idx="2"/>
          </p:cNvCxnSpPr>
          <p:nvPr/>
        </p:nvCxnSpPr>
        <p:spPr>
          <a:xfrm rot="16200000" flipV="1">
            <a:off x="5619750" y="5162550"/>
            <a:ext cx="457200" cy="381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276600" y="4876800"/>
            <a:ext cx="10550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64308"/>
                </a:solidFill>
              </a:rPr>
              <a:t>RS-232</a:t>
            </a:r>
            <a:endParaRPr lang="en-US" sz="2000" dirty="0">
              <a:solidFill>
                <a:srgbClr val="064308"/>
              </a:solidFill>
            </a:endParaRPr>
          </a:p>
        </p:txBody>
      </p:sp>
      <p:cxnSp>
        <p:nvCxnSpPr>
          <p:cNvPr id="18" name="Elbow Connector 17"/>
          <p:cNvCxnSpPr/>
          <p:nvPr/>
        </p:nvCxnSpPr>
        <p:spPr>
          <a:xfrm>
            <a:off x="1066800" y="3200400"/>
            <a:ext cx="6172200" cy="1588"/>
          </a:xfrm>
          <a:prstGeom prst="bentConnector3">
            <a:avLst>
              <a:gd name="adj1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5"/>
          <p:cNvCxnSpPr>
            <a:stCxn id="9" idx="0"/>
          </p:cNvCxnSpPr>
          <p:nvPr/>
        </p:nvCxnSpPr>
        <p:spPr>
          <a:xfrm rot="5400000" flipH="1" flipV="1">
            <a:off x="1428750" y="3790950"/>
            <a:ext cx="1219200" cy="38100"/>
          </a:xfrm>
          <a:prstGeom prst="bentConnector3">
            <a:avLst>
              <a:gd name="adj1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stCxn id="10" idx="0"/>
          </p:cNvCxnSpPr>
          <p:nvPr/>
        </p:nvCxnSpPr>
        <p:spPr>
          <a:xfrm rot="5400000" flipH="1" flipV="1">
            <a:off x="5238750" y="3790950"/>
            <a:ext cx="1219200" cy="38100"/>
          </a:xfrm>
          <a:prstGeom prst="bentConnector3">
            <a:avLst>
              <a:gd name="adj1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7391400" y="3048000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64308"/>
                </a:solidFill>
              </a:rPr>
              <a:t>Ethernet</a:t>
            </a:r>
            <a:endParaRPr lang="en-US" sz="2400" dirty="0">
              <a:solidFill>
                <a:srgbClr val="064308"/>
              </a:solidFill>
            </a:endParaRPr>
          </a:p>
        </p:txBody>
      </p:sp>
      <p:sp>
        <p:nvSpPr>
          <p:cNvPr id="34" name="Right Arrow 33"/>
          <p:cNvSpPr/>
          <p:nvPr/>
        </p:nvSpPr>
        <p:spPr>
          <a:xfrm>
            <a:off x="6400800" y="1524000"/>
            <a:ext cx="762000" cy="3048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7162800" y="1143000"/>
            <a:ext cx="2057400" cy="1077218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64308"/>
                </a:solidFill>
              </a:rPr>
              <a:t>Tcl/</a:t>
            </a:r>
            <a:r>
              <a:rPr lang="en-US" sz="1600" dirty="0" err="1" smtClean="0">
                <a:solidFill>
                  <a:srgbClr val="064308"/>
                </a:solidFill>
              </a:rPr>
              <a:t>Tk</a:t>
            </a:r>
            <a:r>
              <a:rPr lang="en-US" sz="1600" dirty="0" smtClean="0">
                <a:solidFill>
                  <a:srgbClr val="064308"/>
                </a:solidFill>
              </a:rPr>
              <a:t> Run control GUI ‘multicasting’</a:t>
            </a:r>
          </a:p>
          <a:p>
            <a:r>
              <a:rPr lang="en-US" sz="1600" dirty="0" smtClean="0">
                <a:solidFill>
                  <a:srgbClr val="064308"/>
                </a:solidFill>
              </a:rPr>
              <a:t>text commands to the terminal servers.</a:t>
            </a:r>
            <a:endParaRPr lang="en-US" sz="1600" dirty="0">
              <a:solidFill>
                <a:srgbClr val="064308"/>
              </a:solidFill>
            </a:endParaRPr>
          </a:p>
        </p:txBody>
      </p:sp>
      <p:cxnSp>
        <p:nvCxnSpPr>
          <p:cNvPr id="21" name="Elbow Connector 20"/>
          <p:cNvCxnSpPr>
            <a:stCxn id="8" idx="2"/>
          </p:cNvCxnSpPr>
          <p:nvPr/>
        </p:nvCxnSpPr>
        <p:spPr>
          <a:xfrm rot="16200000" flipH="1">
            <a:off x="4095750" y="2647950"/>
            <a:ext cx="1066800" cy="38100"/>
          </a:xfrm>
          <a:prstGeom prst="bentConnector3">
            <a:avLst>
              <a:gd name="adj1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508350"/>
          </a:xfrm>
        </p:spPr>
        <p:txBody>
          <a:bodyPr/>
          <a:lstStyle/>
          <a:p>
            <a:r>
              <a:rPr lang="en-US" dirty="0" smtClean="0"/>
              <a:t>1996 - Present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1981200"/>
            <a:ext cx="844186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64308"/>
                </a:solidFill>
              </a:rPr>
              <a:t>I am pleased to say that from 1996 until present</a:t>
            </a:r>
          </a:p>
          <a:p>
            <a:r>
              <a:rPr lang="en-US" dirty="0" smtClean="0">
                <a:solidFill>
                  <a:srgbClr val="064308"/>
                </a:solidFill>
              </a:rPr>
              <a:t>we experienced an explosion in the use of Tcl/</a:t>
            </a:r>
            <a:r>
              <a:rPr lang="en-US" dirty="0" err="1" smtClean="0">
                <a:solidFill>
                  <a:srgbClr val="064308"/>
                </a:solidFill>
              </a:rPr>
              <a:t>Tk</a:t>
            </a:r>
            <a:endParaRPr lang="en-US" dirty="0" smtClean="0">
              <a:solidFill>
                <a:srgbClr val="064308"/>
              </a:solidFill>
            </a:endParaRPr>
          </a:p>
          <a:p>
            <a:r>
              <a:rPr lang="en-US" dirty="0" smtClean="0">
                <a:solidFill>
                  <a:srgbClr val="064308"/>
                </a:solidFill>
              </a:rPr>
              <a:t>at the NSCL</a:t>
            </a:r>
            <a:endParaRPr lang="en-US" dirty="0">
              <a:solidFill>
                <a:srgbClr val="064308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09600" y="1752600"/>
            <a:ext cx="8001000" cy="2611398"/>
            <a:chOff x="609600" y="1752600"/>
            <a:chExt cx="8001000" cy="2611398"/>
          </a:xfrm>
        </p:grpSpPr>
        <p:grpSp>
          <p:nvGrpSpPr>
            <p:cNvPr id="9" name="Group 8"/>
            <p:cNvGrpSpPr/>
            <p:nvPr/>
          </p:nvGrpSpPr>
          <p:grpSpPr>
            <a:xfrm>
              <a:off x="609600" y="1752600"/>
              <a:ext cx="8001000" cy="1600200"/>
              <a:chOff x="609600" y="1752600"/>
              <a:chExt cx="8001000" cy="1600200"/>
            </a:xfrm>
          </p:grpSpPr>
          <p:cxnSp>
            <p:nvCxnSpPr>
              <p:cNvPr id="6" name="Straight Connector 5"/>
              <p:cNvCxnSpPr/>
              <p:nvPr/>
            </p:nvCxnSpPr>
            <p:spPr>
              <a:xfrm>
                <a:off x="609600" y="1752600"/>
                <a:ext cx="7848600" cy="152400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rot="10800000" flipV="1">
                <a:off x="685800" y="1905000"/>
                <a:ext cx="7924800" cy="144780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TextBox 9"/>
            <p:cNvSpPr txBox="1"/>
            <p:nvPr/>
          </p:nvSpPr>
          <p:spPr>
            <a:xfrm>
              <a:off x="4038600" y="3810000"/>
              <a:ext cx="281198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But I’d be lying.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968796"/>
          </a:xfrm>
        </p:spPr>
        <p:txBody>
          <a:bodyPr/>
          <a:lstStyle/>
          <a:p>
            <a:r>
              <a:rPr lang="en-US" dirty="0" smtClean="0"/>
              <a:t>Development of Coupled Cyclotron and Rare Isotope Capabilities.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this time the NSCL was a ‘stable beam’ facility (we smashed things once).</a:t>
            </a:r>
          </a:p>
          <a:p>
            <a:r>
              <a:rPr lang="en-US" dirty="0" smtClean="0"/>
              <a:t>1994 NSCL proposed an upgrade:</a:t>
            </a:r>
          </a:p>
          <a:p>
            <a:pPr lvl="1"/>
            <a:r>
              <a:rPr lang="en-US" dirty="0" smtClean="0"/>
              <a:t>Couple our existing cyclotrons to get higher intensities and higher energies.</a:t>
            </a:r>
          </a:p>
          <a:p>
            <a:pPr lvl="1"/>
            <a:r>
              <a:rPr lang="en-US" dirty="0" smtClean="0"/>
              <a:t>Add a radioactive beam capabilities via projectile fragmentation (at that time a novel technique), by building an A1900 mass separator.</a:t>
            </a:r>
          </a:p>
          <a:p>
            <a:r>
              <a:rPr lang="en-US" dirty="0" smtClean="0"/>
              <a:t>1995 NSAC	publishes priorities for a new long-range plan for nuclear science:</a:t>
            </a:r>
          </a:p>
          <a:p>
            <a:pPr lvl="1"/>
            <a:r>
              <a:rPr lang="en-US" dirty="0" smtClean="0"/>
              <a:t>Immediate funding of NSCL upgrade</a:t>
            </a:r>
          </a:p>
          <a:p>
            <a:pPr lvl="1"/>
            <a:r>
              <a:rPr lang="en-US" dirty="0" smtClean="0"/>
              <a:t>Running the existing cyclotrons stand-alone until 1999</a:t>
            </a:r>
          </a:p>
          <a:p>
            <a:pPr lvl="1"/>
            <a:r>
              <a:rPr lang="en-US" dirty="0" smtClean="0"/>
              <a:t>Shutdown to complete the upgrade July 1999-May 2001</a:t>
            </a:r>
          </a:p>
          <a:p>
            <a:pPr lvl="1"/>
            <a:r>
              <a:rPr lang="en-US" dirty="0" smtClean="0"/>
              <a:t>Begin coupled operations and radioactive beam production in July 2001 (smash things twice).</a:t>
            </a:r>
          </a:p>
          <a:p>
            <a:r>
              <a:rPr lang="en-US" dirty="0" smtClean="0"/>
              <a:t>So it was written (funded) by the NSF</a:t>
            </a:r>
          </a:p>
          <a:p>
            <a:r>
              <a:rPr lang="en-US" dirty="0" smtClean="0"/>
              <a:t>So it was done by the NSCL.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508350"/>
          </a:xfrm>
        </p:spPr>
        <p:txBody>
          <a:bodyPr/>
          <a:lstStyle/>
          <a:p>
            <a:r>
              <a:rPr lang="en-US" dirty="0" smtClean="0"/>
              <a:t>1996-2001 other developments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‘usual’ explosion in computing power.</a:t>
            </a:r>
          </a:p>
          <a:p>
            <a:r>
              <a:rPr lang="en-US" dirty="0" smtClean="0"/>
              <a:t>Explosion in network bandwidth.</a:t>
            </a:r>
          </a:p>
          <a:p>
            <a:r>
              <a:rPr lang="en-US" dirty="0" smtClean="0"/>
              <a:t>Explosion in disk capacities.</a:t>
            </a:r>
          </a:p>
          <a:p>
            <a:r>
              <a:rPr lang="en-US" dirty="0" smtClean="0"/>
              <a:t>Increasing availability of FOSS software suitable for production use:</a:t>
            </a:r>
          </a:p>
          <a:p>
            <a:pPr lvl="1"/>
            <a:r>
              <a:rPr lang="en-US" dirty="0" smtClean="0"/>
              <a:t>Linux</a:t>
            </a:r>
          </a:p>
          <a:p>
            <a:pPr lvl="1"/>
            <a:r>
              <a:rPr lang="en-US" dirty="0" smtClean="0"/>
              <a:t>gnu compiler suite.</a:t>
            </a:r>
          </a:p>
          <a:p>
            <a:r>
              <a:rPr lang="en-US" dirty="0" smtClean="0"/>
              <a:t>Nuclear/HE physics community ditches DEC/VMS in favor of Linux/Unix:</a:t>
            </a:r>
          </a:p>
          <a:p>
            <a:pPr lvl="1"/>
            <a:r>
              <a:rPr lang="en-US" dirty="0" smtClean="0"/>
              <a:t>Digital Equipment Corp gets increasingly out of touch with its ‘science support roots’ as it attempts to play in the business market.</a:t>
            </a:r>
          </a:p>
          <a:p>
            <a:pPr lvl="1"/>
            <a:r>
              <a:rPr lang="en-US" dirty="0" smtClean="0"/>
              <a:t>Digital Equipment Corp bought up by Compaq (1998).</a:t>
            </a:r>
          </a:p>
          <a:p>
            <a:pPr lvl="1"/>
            <a:r>
              <a:rPr lang="en-US" dirty="0" smtClean="0"/>
              <a:t>Bought later by HP (2002).</a:t>
            </a:r>
          </a:p>
          <a:p>
            <a:pPr lvl="1"/>
            <a:r>
              <a:rPr lang="en-US" dirty="0" smtClean="0"/>
              <a:t>…besides we wanted to get out of the single vendor lock-in.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508350"/>
          </a:xfrm>
        </p:spPr>
        <p:txBody>
          <a:bodyPr/>
          <a:lstStyle/>
          <a:p>
            <a:r>
              <a:rPr lang="en-US" dirty="0" smtClean="0"/>
              <a:t>1996-2001 other developments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Experiments become larger. Electronics more complex.</a:t>
            </a:r>
            <a:endParaRPr lang="en-US" dirty="0"/>
          </a:p>
        </p:txBody>
      </p:sp>
      <p:pic>
        <p:nvPicPr>
          <p:cNvPr id="38914" name="Picture 2" descr="https://intra.nscl.msu.edu/illustrations/archive/412_8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1" y="1676400"/>
            <a:ext cx="3494522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968796"/>
          </a:xfrm>
        </p:spPr>
        <p:txBody>
          <a:bodyPr/>
          <a:lstStyle/>
          <a:p>
            <a:r>
              <a:rPr lang="en-US" dirty="0" smtClean="0"/>
              <a:t>Mandate to NSCL Software Group</a:t>
            </a:r>
            <a:br>
              <a:rPr lang="en-US" dirty="0" smtClean="0"/>
            </a:br>
            <a:r>
              <a:rPr lang="en-US" dirty="0" smtClean="0"/>
              <a:t>(1998-ish).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NSCL Data Acquisition system that can run on Unix/Linux.</a:t>
            </a:r>
          </a:p>
          <a:p>
            <a:r>
              <a:rPr lang="en-US" dirty="0" smtClean="0"/>
              <a:t>Make it easy for outside users to use.</a:t>
            </a:r>
          </a:p>
          <a:p>
            <a:r>
              <a:rPr lang="en-US" dirty="0" smtClean="0"/>
              <a:t>Provide analysis tools for Unix Linux</a:t>
            </a:r>
          </a:p>
          <a:p>
            <a:r>
              <a:rPr lang="en-US" dirty="0" smtClean="0"/>
              <a:t>Make the system easily extensible and adaptable to all NSCL experiments.</a:t>
            </a:r>
          </a:p>
          <a:p>
            <a:r>
              <a:rPr lang="en-US" dirty="0" smtClean="0"/>
              <a:t>Make them easy for outside and inside users to use.</a:t>
            </a:r>
          </a:p>
          <a:p>
            <a:r>
              <a:rPr lang="en-US" sz="1800" dirty="0" smtClean="0"/>
              <a:t>Make it easy for outside and inside users to use</a:t>
            </a:r>
          </a:p>
          <a:p>
            <a:r>
              <a:rPr lang="en-US" sz="1400" dirty="0" smtClean="0"/>
              <a:t>Make it easy for outside and inside users to use</a:t>
            </a:r>
          </a:p>
          <a:p>
            <a:r>
              <a:rPr lang="en-US" sz="1200" dirty="0" smtClean="0"/>
              <a:t>Make it easy for outside and inside users to use…...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1" y="4495800"/>
            <a:ext cx="8915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val="064308"/>
                </a:solidFill>
              </a:rPr>
              <a:t>Several Decisions early on: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64308"/>
                </a:solidFill>
              </a:rPr>
              <a:t> Base software (performance critical) in C++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64308"/>
                </a:solidFill>
              </a:rPr>
              <a:t> Build application frameworks not applications where applications depend on </a:t>
            </a:r>
            <a:br>
              <a:rPr lang="en-US" sz="2000" dirty="0" smtClean="0">
                <a:solidFill>
                  <a:srgbClr val="064308"/>
                </a:solidFill>
              </a:rPr>
            </a:br>
            <a:r>
              <a:rPr lang="en-US" sz="2000" dirty="0" smtClean="0">
                <a:solidFill>
                  <a:srgbClr val="064308"/>
                </a:solidFill>
              </a:rPr>
              <a:t>  specific experiment details.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64308"/>
                </a:solidFill>
              </a:rPr>
              <a:t> Applications that must be controlled by users will embed a Tcl interpreter.</a:t>
            </a:r>
            <a:endParaRPr lang="en-US" sz="2400" dirty="0" smtClean="0">
              <a:solidFill>
                <a:srgbClr val="064308"/>
              </a:solidFill>
            </a:endParaRPr>
          </a:p>
          <a:p>
            <a:endParaRPr lang="en-US" sz="2000" dirty="0">
              <a:solidFill>
                <a:srgbClr val="0643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508350"/>
          </a:xfrm>
        </p:spPr>
        <p:txBody>
          <a:bodyPr/>
          <a:lstStyle/>
          <a:p>
            <a:r>
              <a:rPr lang="en-US" dirty="0" smtClean="0"/>
              <a:t>Why Tcl?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066800"/>
            <a:ext cx="8639175" cy="5362575"/>
          </a:xfrm>
        </p:spPr>
        <p:txBody>
          <a:bodyPr/>
          <a:lstStyle/>
          <a:p>
            <a:r>
              <a:rPr lang="en-US" sz="2000" dirty="0" smtClean="0"/>
              <a:t>Experimenters were already going to have to make one language transition (Fortran -&gt; C++/C).  Reduce effort to learn how to control sw.</a:t>
            </a:r>
          </a:p>
          <a:p>
            <a:r>
              <a:rPr lang="en-US" sz="2000" dirty="0" smtClean="0"/>
              <a:t>Decided Tcl was a simple transition for a control language</a:t>
            </a:r>
          </a:p>
          <a:p>
            <a:pPr lvl="1"/>
            <a:r>
              <a:rPr lang="en-US" sz="1600" dirty="0" smtClean="0"/>
              <a:t>Experimenters were already used to command driven programs and Tcl is just a command language with very simple syntax.</a:t>
            </a:r>
          </a:p>
          <a:p>
            <a:pPr lvl="1"/>
            <a:r>
              <a:rPr lang="en-US" sz="1600" dirty="0" smtClean="0"/>
              <a:t>Simple syntax makes scripting approachable with very little investment in effort.</a:t>
            </a:r>
          </a:p>
          <a:p>
            <a:pPr lvl="1"/>
            <a:r>
              <a:rPr lang="en-US" sz="1600" dirty="0" err="1" smtClean="0"/>
              <a:t>Tk</a:t>
            </a:r>
            <a:r>
              <a:rPr lang="en-US" sz="1600" dirty="0" smtClean="0"/>
              <a:t> would be something they could get into later.</a:t>
            </a:r>
          </a:p>
          <a:p>
            <a:pPr lvl="1"/>
            <a:r>
              <a:rPr lang="en-US" sz="1600" dirty="0" smtClean="0"/>
              <a:t>Extending the interpreter…even later.</a:t>
            </a:r>
          </a:p>
          <a:p>
            <a:r>
              <a:rPr lang="en-US" sz="2000" dirty="0" smtClean="0"/>
              <a:t>Other options considered:</a:t>
            </a:r>
          </a:p>
          <a:p>
            <a:pPr lvl="1"/>
            <a:r>
              <a:rPr lang="en-US" sz="1600" dirty="0" smtClean="0"/>
              <a:t>PAW (CERN package based on a FORTRAN interpreter) :</a:t>
            </a:r>
          </a:p>
          <a:p>
            <a:pPr lvl="2"/>
            <a:r>
              <a:rPr lang="en-US" sz="1600" dirty="0" smtClean="0"/>
              <a:t>Fairly wide community acceptance (pro)</a:t>
            </a:r>
          </a:p>
          <a:p>
            <a:pPr lvl="2"/>
            <a:r>
              <a:rPr lang="en-US" sz="1600" dirty="0" smtClean="0"/>
              <a:t>Steep learning curve (con</a:t>
            </a:r>
            <a:r>
              <a:rPr lang="en-US" sz="1600" dirty="0" smtClean="0"/>
              <a:t>)</a:t>
            </a:r>
          </a:p>
          <a:p>
            <a:pPr lvl="2"/>
            <a:r>
              <a:rPr lang="en-US" sz="1600" dirty="0" smtClean="0"/>
              <a:t>Retains FORTRAN presence (con)</a:t>
            </a:r>
            <a:endParaRPr lang="en-US" sz="1600" dirty="0" smtClean="0"/>
          </a:p>
          <a:p>
            <a:pPr lvl="1"/>
            <a:r>
              <a:rPr lang="en-US" sz="1600" dirty="0" smtClean="0"/>
              <a:t>ROOT (CERN package emerging at the time based on C/C++ </a:t>
            </a:r>
            <a:r>
              <a:rPr lang="en-US" sz="1600" dirty="0" err="1" smtClean="0"/>
              <a:t>interrpreter</a:t>
            </a:r>
            <a:r>
              <a:rPr lang="en-US" sz="1600" dirty="0" smtClean="0"/>
              <a:t>)</a:t>
            </a:r>
          </a:p>
          <a:p>
            <a:pPr lvl="2"/>
            <a:r>
              <a:rPr lang="en-US" sz="1600" dirty="0" smtClean="0"/>
              <a:t>Was starting to gain community acceptance (pro)</a:t>
            </a:r>
          </a:p>
          <a:p>
            <a:pPr lvl="2"/>
            <a:r>
              <a:rPr lang="en-US" sz="1600" i="1" dirty="0" smtClean="0"/>
              <a:t>Very</a:t>
            </a:r>
            <a:r>
              <a:rPr lang="en-US" sz="1600" dirty="0" smtClean="0"/>
              <a:t> steep learning curve.</a:t>
            </a:r>
          </a:p>
          <a:p>
            <a:pPr lvl="2"/>
            <a:r>
              <a:rPr lang="en-US" sz="1600" dirty="0" smtClean="0"/>
              <a:t>Not yet really stable.</a:t>
            </a:r>
          </a:p>
          <a:p>
            <a:pPr lvl="1"/>
            <a:r>
              <a:rPr lang="en-US" sz="1600" dirty="0" smtClean="0"/>
              <a:t>Python</a:t>
            </a:r>
          </a:p>
          <a:p>
            <a:pPr lvl="2"/>
            <a:r>
              <a:rPr lang="en-US" sz="1600" dirty="0" smtClean="0"/>
              <a:t>OO approach (pro)</a:t>
            </a:r>
          </a:p>
          <a:p>
            <a:pPr lvl="2"/>
            <a:r>
              <a:rPr lang="en-US" sz="1600" dirty="0" smtClean="0"/>
              <a:t>OO approach (con – at the time).</a:t>
            </a:r>
          </a:p>
          <a:p>
            <a:pPr lvl="1"/>
            <a:endParaRPr 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1981200" y="2971800"/>
            <a:ext cx="5410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64308"/>
                </a:solidFill>
              </a:rPr>
              <a:t>Because it was then and is still  the best scripting language out there.</a:t>
            </a:r>
            <a:endParaRPr lang="en-US" dirty="0">
              <a:solidFill>
                <a:srgbClr val="0643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0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0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000"/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/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508350"/>
          </a:xfrm>
        </p:spPr>
        <p:txBody>
          <a:bodyPr/>
          <a:lstStyle/>
          <a:p>
            <a:r>
              <a:rPr lang="en-US" dirty="0" smtClean="0"/>
              <a:t>What I’m </a:t>
            </a:r>
            <a:r>
              <a:rPr lang="en-US" dirty="0" err="1" smtClean="0"/>
              <a:t>gonna</a:t>
            </a:r>
            <a:r>
              <a:rPr lang="en-US" dirty="0" smtClean="0"/>
              <a:t> talk about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en-US" dirty="0" smtClean="0"/>
              <a:t>What is the NSCL – what do we do.</a:t>
            </a:r>
          </a:p>
          <a:p>
            <a:r>
              <a:rPr lang="en-US" dirty="0" smtClean="0"/>
              <a:t>What sorts of toys we now have at the NSCL</a:t>
            </a:r>
          </a:p>
          <a:p>
            <a:r>
              <a:rPr lang="en-US" dirty="0" smtClean="0"/>
              <a:t>What new toys are being built (Rea3/FRIB)</a:t>
            </a:r>
          </a:p>
          <a:p>
            <a:r>
              <a:rPr lang="en-US" dirty="0" smtClean="0"/>
              <a:t>History of the use of Tcl/</a:t>
            </a:r>
            <a:r>
              <a:rPr lang="en-US" dirty="0" err="1" smtClean="0"/>
              <a:t>Tk</a:t>
            </a:r>
            <a:r>
              <a:rPr lang="en-US" dirty="0" smtClean="0"/>
              <a:t> at the NSCL</a:t>
            </a:r>
          </a:p>
          <a:p>
            <a:r>
              <a:rPr lang="en-US" dirty="0" smtClean="0"/>
              <a:t>The characteristics of Tcl/</a:t>
            </a:r>
            <a:r>
              <a:rPr lang="en-US" dirty="0" err="1" smtClean="0"/>
              <a:t>Tk</a:t>
            </a:r>
            <a:r>
              <a:rPr lang="en-US" dirty="0" smtClean="0"/>
              <a:t> usage at the NSCL</a:t>
            </a:r>
          </a:p>
          <a:p>
            <a:r>
              <a:rPr lang="en-US" dirty="0" smtClean="0"/>
              <a:t>Some speculative work with Tcl/</a:t>
            </a:r>
            <a:r>
              <a:rPr lang="en-US" dirty="0" err="1" smtClean="0"/>
              <a:t>Tk</a:t>
            </a:r>
            <a:r>
              <a:rPr lang="en-US" dirty="0" smtClean="0"/>
              <a:t> that’s been done recently (super WIP).</a:t>
            </a:r>
          </a:p>
          <a:p>
            <a:r>
              <a:rPr lang="en-US" dirty="0" smtClean="0"/>
              <a:t>The outlook for future use of dynamic languages in Nuclear physics at FRIB and Tcl/</a:t>
            </a:r>
            <a:r>
              <a:rPr lang="en-US" dirty="0" err="1" smtClean="0"/>
              <a:t>Tk</a:t>
            </a:r>
            <a:r>
              <a:rPr lang="en-US" dirty="0" smtClean="0"/>
              <a:t> specifically.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Disclaimer: I am no longer a practicing physicist</a:t>
            </a:r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508350"/>
          </a:xfrm>
        </p:spPr>
        <p:txBody>
          <a:bodyPr/>
          <a:lstStyle/>
          <a:p>
            <a:r>
              <a:rPr lang="en-US" dirty="0" smtClean="0"/>
              <a:t>NSCLDAQ and </a:t>
            </a:r>
            <a:r>
              <a:rPr lang="en-US" dirty="0" err="1" smtClean="0"/>
              <a:t>NSCLSpecTcl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990600"/>
            <a:ext cx="8686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64308"/>
                </a:solidFill>
              </a:rPr>
              <a:t>NSCL 1999 Annual Report Article</a:t>
            </a:r>
            <a:br>
              <a:rPr lang="en-US" sz="2400" dirty="0" smtClean="0">
                <a:solidFill>
                  <a:srgbClr val="064308"/>
                </a:solidFill>
              </a:rPr>
            </a:br>
            <a:r>
              <a:rPr lang="en-US" sz="4000" dirty="0" smtClean="0">
                <a:solidFill>
                  <a:srgbClr val="064308"/>
                </a:solidFill>
              </a:rPr>
              <a:t> </a:t>
            </a:r>
            <a:r>
              <a:rPr lang="en-US" sz="1400" dirty="0" smtClean="0">
                <a:hlinkClick r:id="rId2"/>
              </a:rPr>
              <a:t>http://groups.nscl.msu.edu/nscl_library/pub/annual_reports/1999/fox_deployment.pdf</a:t>
            </a:r>
            <a:endParaRPr lang="en-US" sz="1100" dirty="0">
              <a:solidFill>
                <a:srgbClr val="064308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1981200"/>
            <a:ext cx="94488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64308"/>
                </a:solidFill>
              </a:rPr>
              <a:t>DEVELOPMENT STATUS AND DEPLOYMENT OF THE NEXT GENERATION NSCL DATA ACQUISITION SYSTEM</a:t>
            </a:r>
          </a:p>
          <a:p>
            <a:r>
              <a:rPr lang="en-US" sz="1600" dirty="0" smtClean="0">
                <a:solidFill>
                  <a:srgbClr val="064308"/>
                </a:solidFill>
              </a:rPr>
              <a:t>R. Fox, E. </a:t>
            </a:r>
            <a:r>
              <a:rPr lang="en-US" sz="1600" dirty="0" err="1" smtClean="0">
                <a:solidFill>
                  <a:srgbClr val="064308"/>
                </a:solidFill>
              </a:rPr>
              <a:t>Kasten</a:t>
            </a:r>
            <a:endParaRPr lang="en-US" sz="1600" dirty="0">
              <a:solidFill>
                <a:srgbClr val="064308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652593"/>
            <a:ext cx="96012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64308"/>
                </a:solidFill>
              </a:rPr>
              <a:t>“Components we provide are often used in ways we did not anticipate. This is a good thing. We intend</a:t>
            </a:r>
          </a:p>
          <a:p>
            <a:r>
              <a:rPr lang="en-US" sz="1400" dirty="0" smtClean="0">
                <a:solidFill>
                  <a:srgbClr val="064308"/>
                </a:solidFill>
              </a:rPr>
              <a:t>to use the Tcl/</a:t>
            </a:r>
            <a:r>
              <a:rPr lang="en-US" sz="1400" dirty="0" err="1" smtClean="0">
                <a:solidFill>
                  <a:srgbClr val="064308"/>
                </a:solidFill>
              </a:rPr>
              <a:t>Tk</a:t>
            </a:r>
            <a:r>
              <a:rPr lang="en-US" sz="1400" dirty="0" smtClean="0">
                <a:solidFill>
                  <a:srgbClr val="064308"/>
                </a:solidFill>
              </a:rPr>
              <a:t> scripting language as a base command language for all components of the system. This</a:t>
            </a:r>
          </a:p>
          <a:p>
            <a:r>
              <a:rPr lang="en-US" sz="1400" dirty="0" smtClean="0">
                <a:solidFill>
                  <a:srgbClr val="064308"/>
                </a:solidFill>
              </a:rPr>
              <a:t>allows us to support run-time extensions of the functionality of the software and its user interface via</a:t>
            </a:r>
          </a:p>
          <a:p>
            <a:r>
              <a:rPr lang="en-US" sz="1400" dirty="0" smtClean="0">
                <a:solidFill>
                  <a:srgbClr val="064308"/>
                </a:solidFill>
              </a:rPr>
              <a:t>Tcl/</a:t>
            </a:r>
            <a:r>
              <a:rPr lang="en-US" sz="1400" dirty="0" err="1" smtClean="0">
                <a:solidFill>
                  <a:srgbClr val="064308"/>
                </a:solidFill>
              </a:rPr>
              <a:t>Tk</a:t>
            </a:r>
            <a:r>
              <a:rPr lang="en-US" sz="1400" dirty="0" smtClean="0">
                <a:solidFill>
                  <a:srgbClr val="064308"/>
                </a:solidFill>
              </a:rPr>
              <a:t> scripting. It also allows support for compile time extensions of the command set via C++ wrapper</a:t>
            </a:r>
          </a:p>
          <a:p>
            <a:r>
              <a:rPr lang="en-US" sz="1400" dirty="0" smtClean="0">
                <a:solidFill>
                  <a:srgbClr val="064308"/>
                </a:solidFill>
              </a:rPr>
              <a:t>classes around the Tcl command registration procedures.  Tcl/</a:t>
            </a:r>
            <a:r>
              <a:rPr lang="en-US" sz="1400" dirty="0" err="1" smtClean="0">
                <a:solidFill>
                  <a:srgbClr val="064308"/>
                </a:solidFill>
              </a:rPr>
              <a:t>Tk</a:t>
            </a:r>
            <a:r>
              <a:rPr lang="en-US" sz="1400" dirty="0" smtClean="0">
                <a:solidFill>
                  <a:srgbClr val="064308"/>
                </a:solidFill>
              </a:rPr>
              <a:t> scripting provides a common basis for automating tasks within the data acquisition system. The </a:t>
            </a:r>
            <a:r>
              <a:rPr lang="en-US" sz="1400" dirty="0" err="1" smtClean="0">
                <a:solidFill>
                  <a:srgbClr val="064308"/>
                </a:solidFill>
              </a:rPr>
              <a:t>Tk</a:t>
            </a:r>
            <a:r>
              <a:rPr lang="en-US" sz="1400" dirty="0" smtClean="0">
                <a:solidFill>
                  <a:srgbClr val="064308"/>
                </a:solidFill>
              </a:rPr>
              <a:t> component provides powerful GUI creation and modification tools available to all interactive components”</a:t>
            </a:r>
            <a:endParaRPr lang="en-US" sz="1400" dirty="0">
              <a:solidFill>
                <a:srgbClr val="064308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4495800"/>
            <a:ext cx="922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64308"/>
                </a:solidFill>
              </a:rPr>
              <a:t>STATUS OF THE </a:t>
            </a:r>
            <a:r>
              <a:rPr lang="en-US" sz="1400" dirty="0" err="1" smtClean="0">
                <a:solidFill>
                  <a:srgbClr val="064308"/>
                </a:solidFill>
              </a:rPr>
              <a:t>SpecTcl</a:t>
            </a:r>
            <a:r>
              <a:rPr lang="en-US" sz="1400" dirty="0" smtClean="0">
                <a:solidFill>
                  <a:srgbClr val="064308"/>
                </a:solidFill>
              </a:rPr>
              <a:t> DATA ANALYSIS PACKAGE</a:t>
            </a:r>
          </a:p>
          <a:p>
            <a:r>
              <a:rPr lang="en-US" sz="1400" dirty="0" smtClean="0">
                <a:solidFill>
                  <a:srgbClr val="064308"/>
                </a:solidFill>
              </a:rPr>
              <a:t>Ron Fox, Chase Bolen, Jeremy Rickard</a:t>
            </a:r>
            <a:endParaRPr lang="en-US" sz="1400" dirty="0">
              <a:solidFill>
                <a:srgbClr val="064308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4191000"/>
            <a:ext cx="9601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hlinkClick r:id="rId3"/>
              </a:rPr>
              <a:t>http://groups.nscl.msu.edu/nscl_library/pub/annual_reports/1999/fox_spectcl.pdf</a:t>
            </a:r>
            <a:endParaRPr lang="en-US" sz="1600" dirty="0"/>
          </a:p>
        </p:txBody>
      </p:sp>
      <p:sp>
        <p:nvSpPr>
          <p:cNvPr id="11" name="Rectangle 10"/>
          <p:cNvSpPr/>
          <p:nvPr/>
        </p:nvSpPr>
        <p:spPr>
          <a:xfrm>
            <a:off x="0" y="5029200"/>
            <a:ext cx="9448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64308"/>
                </a:solidFill>
              </a:rPr>
              <a:t>“</a:t>
            </a:r>
            <a:r>
              <a:rPr lang="en-US" sz="1400" dirty="0" err="1" smtClean="0">
                <a:solidFill>
                  <a:srgbClr val="064308"/>
                </a:solidFill>
              </a:rPr>
              <a:t>SpecTcl</a:t>
            </a:r>
            <a:r>
              <a:rPr lang="en-US" sz="1400" dirty="0" smtClean="0">
                <a:solidFill>
                  <a:srgbClr val="064308"/>
                </a:solidFill>
              </a:rPr>
              <a:t> and </a:t>
            </a:r>
            <a:r>
              <a:rPr lang="en-US" sz="1400" dirty="0" err="1" smtClean="0">
                <a:solidFill>
                  <a:srgbClr val="064308"/>
                </a:solidFill>
              </a:rPr>
              <a:t>Tcl’s</a:t>
            </a:r>
            <a:r>
              <a:rPr lang="en-US" sz="1400" dirty="0" smtClean="0">
                <a:solidFill>
                  <a:srgbClr val="064308"/>
                </a:solidFill>
              </a:rPr>
              <a:t> power is that it provides a simple language in which very complex operations can be</a:t>
            </a:r>
          </a:p>
          <a:p>
            <a:r>
              <a:rPr lang="en-US" sz="1400" dirty="0" smtClean="0">
                <a:solidFill>
                  <a:srgbClr val="064308"/>
                </a:solidFill>
              </a:rPr>
              <a:t>represented. It provides a consistent base language on top of which application specific extensions can</a:t>
            </a:r>
          </a:p>
          <a:p>
            <a:r>
              <a:rPr lang="en-US" sz="1400" dirty="0" smtClean="0">
                <a:solidFill>
                  <a:srgbClr val="064308"/>
                </a:solidFill>
              </a:rPr>
              <a:t>be layered.”</a:t>
            </a:r>
            <a:endParaRPr lang="en-US" sz="1400" dirty="0">
              <a:solidFill>
                <a:srgbClr val="0643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508350"/>
          </a:xfrm>
        </p:spPr>
        <p:txBody>
          <a:bodyPr/>
          <a:lstStyle/>
          <a:p>
            <a:r>
              <a:rPr lang="en-US" dirty="0" smtClean="0"/>
              <a:t>1999-Present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2226439"/>
            <a:ext cx="8991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64308"/>
                </a:solidFill>
              </a:rPr>
              <a:t>I am pleased to say that from 1996 1999 until present we experienced an explosion in the use of Tcl/</a:t>
            </a:r>
            <a:r>
              <a:rPr lang="en-US" dirty="0" err="1" smtClean="0">
                <a:solidFill>
                  <a:srgbClr val="064308"/>
                </a:solidFill>
              </a:rPr>
              <a:t>Tk</a:t>
            </a:r>
            <a:r>
              <a:rPr lang="en-US" dirty="0" smtClean="0">
                <a:solidFill>
                  <a:srgbClr val="064308"/>
                </a:solidFill>
              </a:rPr>
              <a:t> at the NSCL</a:t>
            </a:r>
            <a:endParaRPr lang="en-US" dirty="0">
              <a:solidFill>
                <a:srgbClr val="064308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562600" y="2362200"/>
            <a:ext cx="762000" cy="228600"/>
            <a:chOff x="5562600" y="2362200"/>
            <a:chExt cx="762000" cy="22860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5562600" y="2362200"/>
              <a:ext cx="762000" cy="22860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10800000" flipV="1">
              <a:off x="5562600" y="2362200"/>
              <a:ext cx="762000" cy="22860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508350"/>
          </a:xfrm>
        </p:spPr>
        <p:txBody>
          <a:bodyPr/>
          <a:lstStyle/>
          <a:p>
            <a:r>
              <a:rPr lang="en-US" dirty="0" smtClean="0"/>
              <a:t>How is Tcl/</a:t>
            </a:r>
            <a:r>
              <a:rPr lang="en-US" dirty="0" err="1" smtClean="0"/>
              <a:t>Tk</a:t>
            </a:r>
            <a:r>
              <a:rPr lang="en-US" dirty="0" smtClean="0"/>
              <a:t> used at the NSCL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Killer Apps</a:t>
            </a:r>
          </a:p>
          <a:p>
            <a:r>
              <a:rPr lang="en-US" dirty="0" smtClean="0"/>
              <a:t>Application specific languages and configuration languages.</a:t>
            </a:r>
          </a:p>
          <a:p>
            <a:r>
              <a:rPr lang="en-US" dirty="0" smtClean="0"/>
              <a:t>Enabling Components.</a:t>
            </a:r>
          </a:p>
          <a:p>
            <a:r>
              <a:rPr lang="en-US" dirty="0" smtClean="0"/>
              <a:t>Applications built on enabling components</a:t>
            </a:r>
          </a:p>
        </p:txBody>
      </p:sp>
      <p:sp>
        <p:nvSpPr>
          <p:cNvPr id="5" name="Rectangle 4"/>
          <p:cNvSpPr/>
          <p:nvPr/>
        </p:nvSpPr>
        <p:spPr>
          <a:xfrm>
            <a:off x="381000" y="1905000"/>
            <a:ext cx="5410200" cy="914400"/>
          </a:xfrm>
          <a:prstGeom prst="rect">
            <a:avLst/>
          </a:prstGeom>
          <a:solidFill>
            <a:schemeClr val="accent1">
              <a:alpha val="38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eft Arrow 5"/>
          <p:cNvSpPr/>
          <p:nvPr/>
        </p:nvSpPr>
        <p:spPr>
          <a:xfrm>
            <a:off x="5791200" y="2514600"/>
            <a:ext cx="1371600" cy="304800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162800" y="2362200"/>
            <a:ext cx="228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64308"/>
                </a:solidFill>
              </a:rPr>
              <a:t>Hard to separate these from killer apps</a:t>
            </a:r>
            <a:endParaRPr lang="en-US" sz="1600" dirty="0">
              <a:solidFill>
                <a:srgbClr val="0643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968796"/>
          </a:xfrm>
        </p:spPr>
        <p:txBody>
          <a:bodyPr/>
          <a:lstStyle/>
          <a:p>
            <a:r>
              <a:rPr lang="en-US" dirty="0" smtClean="0"/>
              <a:t>Killer Apps</a:t>
            </a:r>
            <a:br>
              <a:rPr lang="en-US" dirty="0" smtClean="0"/>
            </a:br>
            <a:r>
              <a:rPr lang="en-US" dirty="0" smtClean="0"/>
              <a:t>NSCL </a:t>
            </a:r>
            <a:r>
              <a:rPr lang="en-US" dirty="0" err="1" smtClean="0"/>
              <a:t>SpecTcl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066800"/>
            <a:ext cx="6858000" cy="529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5181600"/>
            <a:ext cx="16740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064308"/>
                </a:solidFill>
              </a:rPr>
              <a:t>TkCon</a:t>
            </a:r>
            <a:endParaRPr lang="en-US" sz="2000" dirty="0" smtClean="0">
              <a:solidFill>
                <a:srgbClr val="064308"/>
              </a:solidFill>
            </a:endParaRPr>
          </a:p>
          <a:p>
            <a:r>
              <a:rPr lang="en-US" sz="2000" dirty="0" smtClean="0">
                <a:solidFill>
                  <a:srgbClr val="064308"/>
                </a:solidFill>
              </a:rPr>
              <a:t>(Thanks Jeff)</a:t>
            </a:r>
            <a:endParaRPr lang="en-US" sz="2000" dirty="0">
              <a:solidFill>
                <a:srgbClr val="064308"/>
              </a:solidFill>
            </a:endParaRPr>
          </a:p>
        </p:txBody>
      </p:sp>
      <p:cxnSp>
        <p:nvCxnSpPr>
          <p:cNvPr id="7" name="Straight Arrow Connector 6"/>
          <p:cNvCxnSpPr>
            <a:stCxn id="5" idx="3"/>
          </p:cNvCxnSpPr>
          <p:nvPr/>
        </p:nvCxnSpPr>
        <p:spPr>
          <a:xfrm flipV="1">
            <a:off x="1674048" y="5410201"/>
            <a:ext cx="1221552" cy="1253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0" y="1752600"/>
            <a:ext cx="144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64308"/>
                </a:solidFill>
              </a:rPr>
              <a:t>Moldy X/11</a:t>
            </a:r>
          </a:p>
          <a:p>
            <a:r>
              <a:rPr lang="en-US" sz="2000" dirty="0" smtClean="0">
                <a:solidFill>
                  <a:srgbClr val="064308"/>
                </a:solidFill>
              </a:rPr>
              <a:t>App</a:t>
            </a:r>
            <a:endParaRPr lang="en-US" sz="2000" dirty="0">
              <a:solidFill>
                <a:srgbClr val="064308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762000" y="2133600"/>
            <a:ext cx="1143000" cy="76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779950" y="1447800"/>
            <a:ext cx="8212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64308"/>
                </a:solidFill>
              </a:rPr>
              <a:t>Spiffy</a:t>
            </a:r>
          </a:p>
          <a:p>
            <a:r>
              <a:rPr lang="en-US" sz="2000" dirty="0" err="1" smtClean="0">
                <a:solidFill>
                  <a:srgbClr val="064308"/>
                </a:solidFill>
              </a:rPr>
              <a:t>Gui</a:t>
            </a:r>
            <a:endParaRPr lang="en-US" sz="2000" dirty="0">
              <a:solidFill>
                <a:srgbClr val="064308"/>
              </a:solidFill>
            </a:endParaRPr>
          </a:p>
        </p:txBody>
      </p:sp>
      <p:cxnSp>
        <p:nvCxnSpPr>
          <p:cNvPr id="13" name="Straight Arrow Connector 12"/>
          <p:cNvCxnSpPr>
            <a:stCxn id="11" idx="1"/>
          </p:cNvCxnSpPr>
          <p:nvPr/>
        </p:nvCxnSpPr>
        <p:spPr>
          <a:xfrm rot="10800000" flipV="1">
            <a:off x="8077200" y="1801742"/>
            <a:ext cx="702750" cy="10325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467600" y="4572000"/>
            <a:ext cx="1409360" cy="70788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64308"/>
                </a:solidFill>
              </a:rPr>
              <a:t>Quick user</a:t>
            </a:r>
          </a:p>
          <a:p>
            <a:r>
              <a:rPr lang="en-US" sz="2000" dirty="0" smtClean="0">
                <a:solidFill>
                  <a:srgbClr val="064308"/>
                </a:solidFill>
              </a:rPr>
              <a:t>Buttons</a:t>
            </a:r>
            <a:endParaRPr lang="en-US" sz="2000" dirty="0">
              <a:solidFill>
                <a:srgbClr val="064308"/>
              </a:solidFill>
            </a:endParaRPr>
          </a:p>
        </p:txBody>
      </p:sp>
      <p:cxnSp>
        <p:nvCxnSpPr>
          <p:cNvPr id="16" name="Straight Arrow Connector 15"/>
          <p:cNvCxnSpPr>
            <a:stCxn id="14" idx="1"/>
          </p:cNvCxnSpPr>
          <p:nvPr/>
        </p:nvCxnSpPr>
        <p:spPr>
          <a:xfrm rot="10800000">
            <a:off x="5791200" y="4191001"/>
            <a:ext cx="1676400" cy="7349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968796"/>
          </a:xfrm>
        </p:spPr>
        <p:txBody>
          <a:bodyPr/>
          <a:lstStyle/>
          <a:p>
            <a:r>
              <a:rPr lang="en-US" dirty="0" smtClean="0"/>
              <a:t>Killer Apps:</a:t>
            </a:r>
            <a:br>
              <a:rPr lang="en-US" dirty="0" smtClean="0"/>
            </a:br>
            <a:r>
              <a:rPr lang="en-US" dirty="0" err="1" smtClean="0"/>
              <a:t>SpecTcl</a:t>
            </a:r>
            <a:r>
              <a:rPr lang="en-US" dirty="0" smtClean="0"/>
              <a:t> (continued).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en-US" dirty="0" smtClean="0"/>
              <a:t>First appearance of NSCL (well me) at a Tcl Conference</a:t>
            </a:r>
          </a:p>
          <a:p>
            <a:r>
              <a:rPr lang="en-US" dirty="0" smtClean="0"/>
              <a:t>Tcl 2004 New Orleans</a:t>
            </a:r>
          </a:p>
          <a:p>
            <a:r>
              <a:rPr lang="en-US" dirty="0" smtClean="0">
                <a:hlinkClick r:id="rId2"/>
              </a:rPr>
              <a:t>http://www.tcl.tk/community/tcl2004/Papers/RonFox/fox.pdf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968796"/>
          </a:xfrm>
        </p:spPr>
        <p:txBody>
          <a:bodyPr/>
          <a:lstStyle/>
          <a:p>
            <a:r>
              <a:rPr lang="en-US" dirty="0" smtClean="0"/>
              <a:t>Killer Apps</a:t>
            </a:r>
            <a:br>
              <a:rPr lang="en-US" dirty="0" smtClean="0"/>
            </a:br>
            <a:r>
              <a:rPr lang="en-US" dirty="0" smtClean="0"/>
              <a:t>(Daniel Bazin) Presented at Tcl 2005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010400" y="22860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064308"/>
                </a:solidFill>
              </a:rPr>
              <a:t>Alternative to moldy </a:t>
            </a:r>
          </a:p>
          <a:p>
            <a:r>
              <a:rPr lang="en-US" sz="1800" dirty="0" smtClean="0">
                <a:solidFill>
                  <a:srgbClr val="064308"/>
                </a:solidFill>
              </a:rPr>
              <a:t>X11 visualization App</a:t>
            </a:r>
            <a:endParaRPr lang="en-US" sz="1800" dirty="0">
              <a:solidFill>
                <a:srgbClr val="064308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10400" y="1066800"/>
            <a:ext cx="2590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hlinkClick r:id="rId2"/>
              </a:rPr>
              <a:t>http://www.tcl.tk/community/tcl2005/abstracts/scienceandTech/SpecTk.pdf</a:t>
            </a:r>
            <a:endParaRPr lang="en-US" sz="1600" dirty="0"/>
          </a:p>
        </p:txBody>
      </p:sp>
      <p:pic>
        <p:nvPicPr>
          <p:cNvPr id="3074" name="a35fe285-0bec-425b-ac81-a7030eaba721" descr="88A4F566-AC37-4D19-B7DA-43D2153B3919@nsc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401750"/>
            <a:ext cx="6945198" cy="4846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Photograph of Daniel Bazi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0"/>
            <a:ext cx="952500" cy="1362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968796"/>
          </a:xfrm>
        </p:spPr>
        <p:txBody>
          <a:bodyPr/>
          <a:lstStyle/>
          <a:p>
            <a:r>
              <a:rPr lang="en-US" dirty="0" smtClean="0"/>
              <a:t>Domain specific languages</a:t>
            </a:r>
            <a:br>
              <a:rPr lang="en-US" dirty="0" smtClean="0"/>
            </a:br>
            <a:r>
              <a:rPr lang="en-US" dirty="0" smtClean="0"/>
              <a:t>Tcl configured Readout 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Presented Tcl 2008 (this very room?) see: </a:t>
            </a:r>
            <a:r>
              <a:rPr lang="en-US" sz="1800" dirty="0" smtClean="0">
                <a:hlinkClick r:id="rId2"/>
              </a:rPr>
              <a:t>http://www.tclcommunityassociation.org/wub/proceedings/Proceedings-2008/proceedings/nuclearDSL/A_Domain_Specific_Language(slides).ppt</a:t>
            </a:r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dirty="0" smtClean="0"/>
              <a:t>for slides.  (Get the proceedings at Lulu.com If you haven’t already).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57200" y="2362200"/>
            <a:ext cx="6324600" cy="4154984"/>
          </a:xfrm>
          <a:prstGeom prst="rect">
            <a:avLst/>
          </a:prstGeom>
          <a:noFill/>
          <a:ln w="9525">
            <a:solidFill>
              <a:schemeClr val="accent1">
                <a:shade val="95000"/>
                <a:satMod val="105000"/>
              </a:schemeClr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dirty="0" err="1" smtClean="0">
                <a:solidFill>
                  <a:srgbClr val="064308"/>
                </a:solidFill>
              </a:rPr>
              <a:t>madc</a:t>
            </a:r>
            <a:r>
              <a:rPr lang="en-US" sz="1600" dirty="0" smtClean="0">
                <a:solidFill>
                  <a:srgbClr val="064308"/>
                </a:solidFill>
              </a:rPr>
              <a:t> </a:t>
            </a:r>
            <a:r>
              <a:rPr lang="en-US" sz="1600" dirty="0">
                <a:solidFill>
                  <a:srgbClr val="064308"/>
                </a:solidFill>
              </a:rPr>
              <a:t>create dsssd1.x  -base 0x40000000 -id 4 -</a:t>
            </a:r>
            <a:r>
              <a:rPr lang="en-US" sz="1600" dirty="0" err="1">
                <a:solidFill>
                  <a:srgbClr val="064308"/>
                </a:solidFill>
              </a:rPr>
              <a:t>ipl</a:t>
            </a:r>
            <a:r>
              <a:rPr lang="en-US" sz="1600" dirty="0">
                <a:solidFill>
                  <a:srgbClr val="064308"/>
                </a:solidFill>
              </a:rPr>
              <a:t> 0</a:t>
            </a:r>
          </a:p>
          <a:p>
            <a:r>
              <a:rPr lang="en-US" sz="1600" dirty="0" err="1">
                <a:solidFill>
                  <a:srgbClr val="064308"/>
                </a:solidFill>
              </a:rPr>
              <a:t>madc</a:t>
            </a:r>
            <a:r>
              <a:rPr lang="en-US" sz="1600" dirty="0">
                <a:solidFill>
                  <a:srgbClr val="064308"/>
                </a:solidFill>
              </a:rPr>
              <a:t> </a:t>
            </a:r>
            <a:r>
              <a:rPr lang="en-US" sz="1600" dirty="0" err="1">
                <a:solidFill>
                  <a:srgbClr val="064308"/>
                </a:solidFill>
              </a:rPr>
              <a:t>config</a:t>
            </a:r>
            <a:r>
              <a:rPr lang="en-US" sz="1600" dirty="0">
                <a:solidFill>
                  <a:srgbClr val="064308"/>
                </a:solidFill>
              </a:rPr>
              <a:t> dsssd1.x  -</a:t>
            </a:r>
            <a:r>
              <a:rPr lang="en-US" sz="1600" dirty="0" err="1">
                <a:solidFill>
                  <a:srgbClr val="064308"/>
                </a:solidFill>
              </a:rPr>
              <a:t>gatemode</a:t>
            </a:r>
            <a:r>
              <a:rPr lang="en-US" sz="1600" dirty="0">
                <a:solidFill>
                  <a:srgbClr val="064308"/>
                </a:solidFill>
              </a:rPr>
              <a:t> common -</a:t>
            </a:r>
            <a:r>
              <a:rPr lang="en-US" sz="1600" dirty="0" err="1">
                <a:solidFill>
                  <a:srgbClr val="064308"/>
                </a:solidFill>
              </a:rPr>
              <a:t>gategenerator</a:t>
            </a:r>
            <a:r>
              <a:rPr lang="en-US" sz="1600" dirty="0">
                <a:solidFill>
                  <a:srgbClr val="064308"/>
                </a:solidFill>
              </a:rPr>
              <a:t> disabled</a:t>
            </a:r>
          </a:p>
          <a:p>
            <a:r>
              <a:rPr lang="en-US" sz="1600" dirty="0" err="1">
                <a:solidFill>
                  <a:srgbClr val="064308"/>
                </a:solidFill>
              </a:rPr>
              <a:t>madc</a:t>
            </a:r>
            <a:r>
              <a:rPr lang="en-US" sz="1600" dirty="0">
                <a:solidFill>
                  <a:srgbClr val="064308"/>
                </a:solidFill>
              </a:rPr>
              <a:t> </a:t>
            </a:r>
            <a:r>
              <a:rPr lang="en-US" sz="1600" dirty="0" err="1">
                <a:solidFill>
                  <a:srgbClr val="064308"/>
                </a:solidFill>
              </a:rPr>
              <a:t>config</a:t>
            </a:r>
            <a:r>
              <a:rPr lang="en-US" sz="1600" dirty="0">
                <a:solidFill>
                  <a:srgbClr val="064308"/>
                </a:solidFill>
              </a:rPr>
              <a:t> dsssd1.x  -</a:t>
            </a:r>
            <a:r>
              <a:rPr lang="en-US" sz="1600" dirty="0" err="1">
                <a:solidFill>
                  <a:srgbClr val="064308"/>
                </a:solidFill>
              </a:rPr>
              <a:t>inputrange</a:t>
            </a:r>
            <a:r>
              <a:rPr lang="en-US" sz="1600" dirty="0">
                <a:solidFill>
                  <a:srgbClr val="064308"/>
                </a:solidFill>
              </a:rPr>
              <a:t> 8v</a:t>
            </a:r>
          </a:p>
          <a:p>
            <a:r>
              <a:rPr lang="en-US" sz="1600" dirty="0" err="1">
                <a:solidFill>
                  <a:srgbClr val="064308"/>
                </a:solidFill>
              </a:rPr>
              <a:t>madc</a:t>
            </a:r>
            <a:r>
              <a:rPr lang="en-US" sz="1600" dirty="0">
                <a:solidFill>
                  <a:srgbClr val="064308"/>
                </a:solidFill>
              </a:rPr>
              <a:t> </a:t>
            </a:r>
            <a:r>
              <a:rPr lang="en-US" sz="1600" dirty="0" err="1">
                <a:solidFill>
                  <a:srgbClr val="064308"/>
                </a:solidFill>
              </a:rPr>
              <a:t>config</a:t>
            </a:r>
            <a:r>
              <a:rPr lang="en-US" sz="1600" dirty="0">
                <a:solidFill>
                  <a:srgbClr val="064308"/>
                </a:solidFill>
              </a:rPr>
              <a:t> dsssd1.x  -timestamp on -</a:t>
            </a:r>
            <a:r>
              <a:rPr lang="en-US" sz="1600" dirty="0" err="1">
                <a:solidFill>
                  <a:srgbClr val="064308"/>
                </a:solidFill>
              </a:rPr>
              <a:t>timingsource</a:t>
            </a:r>
            <a:r>
              <a:rPr lang="en-US" sz="1600" dirty="0">
                <a:solidFill>
                  <a:srgbClr val="064308"/>
                </a:solidFill>
              </a:rPr>
              <a:t> </a:t>
            </a:r>
            <a:r>
              <a:rPr lang="en-US" sz="1600" dirty="0" err="1">
                <a:solidFill>
                  <a:srgbClr val="064308"/>
                </a:solidFill>
              </a:rPr>
              <a:t>vme</a:t>
            </a:r>
            <a:r>
              <a:rPr lang="en-US" sz="1600" dirty="0">
                <a:solidFill>
                  <a:srgbClr val="064308"/>
                </a:solidFill>
              </a:rPr>
              <a:t> \</a:t>
            </a:r>
          </a:p>
          <a:p>
            <a:r>
              <a:rPr lang="en-US" sz="1600" dirty="0">
                <a:solidFill>
                  <a:srgbClr val="064308"/>
                </a:solidFill>
              </a:rPr>
              <a:t>                                     –</a:t>
            </a:r>
            <a:r>
              <a:rPr lang="en-US" sz="1600" dirty="0" err="1">
                <a:solidFill>
                  <a:srgbClr val="064308"/>
                </a:solidFill>
              </a:rPr>
              <a:t>timingdivisor</a:t>
            </a:r>
            <a:r>
              <a:rPr lang="en-US" sz="1600" dirty="0">
                <a:solidFill>
                  <a:srgbClr val="064308"/>
                </a:solidFill>
              </a:rPr>
              <a:t>  $</a:t>
            </a:r>
            <a:r>
              <a:rPr lang="en-US" sz="1600" dirty="0" err="1">
                <a:solidFill>
                  <a:srgbClr val="064308"/>
                </a:solidFill>
              </a:rPr>
              <a:t>madcTimeDivisor</a:t>
            </a:r>
            <a:endParaRPr lang="en-US" sz="1600" dirty="0">
              <a:solidFill>
                <a:srgbClr val="064308"/>
              </a:solidFill>
            </a:endParaRPr>
          </a:p>
          <a:p>
            <a:r>
              <a:rPr lang="en-US" sz="1600" dirty="0" err="1">
                <a:solidFill>
                  <a:srgbClr val="064308"/>
                </a:solidFill>
              </a:rPr>
              <a:t>madc</a:t>
            </a:r>
            <a:r>
              <a:rPr lang="en-US" sz="1600" dirty="0">
                <a:solidFill>
                  <a:srgbClr val="064308"/>
                </a:solidFill>
              </a:rPr>
              <a:t> </a:t>
            </a:r>
            <a:r>
              <a:rPr lang="en-US" sz="1600" dirty="0" err="1">
                <a:solidFill>
                  <a:srgbClr val="064308"/>
                </a:solidFill>
              </a:rPr>
              <a:t>config</a:t>
            </a:r>
            <a:r>
              <a:rPr lang="en-US" sz="1600" dirty="0">
                <a:solidFill>
                  <a:srgbClr val="064308"/>
                </a:solidFill>
              </a:rPr>
              <a:t> dsssd1.x  -thresholds $thresholds(dsssd1.x)</a:t>
            </a:r>
          </a:p>
          <a:p>
            <a:endParaRPr lang="en-US" sz="1600" dirty="0">
              <a:solidFill>
                <a:srgbClr val="064308"/>
              </a:solidFill>
            </a:endParaRPr>
          </a:p>
          <a:p>
            <a:r>
              <a:rPr lang="en-US" sz="1600" dirty="0" smtClean="0">
                <a:solidFill>
                  <a:srgbClr val="064308"/>
                </a:solidFill>
              </a:rPr>
              <a:t>stack create event</a:t>
            </a:r>
          </a:p>
          <a:p>
            <a:r>
              <a:rPr lang="en-US" sz="1600" dirty="0" smtClean="0">
                <a:solidFill>
                  <a:srgbClr val="064308"/>
                </a:solidFill>
              </a:rPr>
              <a:t>stack </a:t>
            </a:r>
            <a:r>
              <a:rPr lang="en-US" sz="1600" dirty="0" err="1" smtClean="0">
                <a:solidFill>
                  <a:srgbClr val="064308"/>
                </a:solidFill>
              </a:rPr>
              <a:t>config</a:t>
            </a:r>
            <a:r>
              <a:rPr lang="en-US" sz="1600" dirty="0" smtClean="0">
                <a:solidFill>
                  <a:srgbClr val="064308"/>
                </a:solidFill>
              </a:rPr>
              <a:t> event -trigger nim1 </a:t>
            </a:r>
          </a:p>
          <a:p>
            <a:r>
              <a:rPr lang="en-US" sz="1600" dirty="0" smtClean="0">
                <a:solidFill>
                  <a:srgbClr val="064308"/>
                </a:solidFill>
              </a:rPr>
              <a:t>stack </a:t>
            </a:r>
            <a:r>
              <a:rPr lang="en-US" sz="1600" dirty="0" err="1" smtClean="0">
                <a:solidFill>
                  <a:srgbClr val="064308"/>
                </a:solidFill>
              </a:rPr>
              <a:t>config</a:t>
            </a:r>
            <a:r>
              <a:rPr lang="en-US" sz="1600" dirty="0" smtClean="0">
                <a:solidFill>
                  <a:srgbClr val="064308"/>
                </a:solidFill>
              </a:rPr>
              <a:t> event -modules [list  </a:t>
            </a:r>
            <a:r>
              <a:rPr lang="en-US" sz="1600" dirty="0" err="1" smtClean="0">
                <a:solidFill>
                  <a:srgbClr val="064308"/>
                </a:solidFill>
              </a:rPr>
              <a:t>fadc</a:t>
            </a:r>
            <a:endParaRPr lang="en-US" sz="1600" dirty="0" smtClean="0">
              <a:solidFill>
                <a:srgbClr val="064308"/>
              </a:solidFill>
            </a:endParaRPr>
          </a:p>
          <a:p>
            <a:r>
              <a:rPr lang="en-US" sz="1600" dirty="0" smtClean="0">
                <a:solidFill>
                  <a:srgbClr val="064308"/>
                </a:solidFill>
              </a:rPr>
              <a:t>stack </a:t>
            </a:r>
            <a:r>
              <a:rPr lang="en-US" sz="1600" dirty="0" err="1" smtClean="0">
                <a:solidFill>
                  <a:srgbClr val="064308"/>
                </a:solidFill>
              </a:rPr>
              <a:t>config</a:t>
            </a:r>
            <a:r>
              <a:rPr lang="en-US" sz="1600" dirty="0" smtClean="0">
                <a:solidFill>
                  <a:srgbClr val="064308"/>
                </a:solidFill>
              </a:rPr>
              <a:t> event -delay 40</a:t>
            </a:r>
          </a:p>
          <a:p>
            <a:endParaRPr lang="en-US" sz="1600" dirty="0" smtClean="0">
              <a:solidFill>
                <a:srgbClr val="064308"/>
              </a:solidFill>
            </a:endParaRPr>
          </a:p>
          <a:p>
            <a:endParaRPr lang="en-US" sz="1600" dirty="0">
              <a:solidFill>
                <a:srgbClr val="064308"/>
              </a:solidFill>
            </a:endParaRPr>
          </a:p>
          <a:p>
            <a:r>
              <a:rPr lang="en-US" sz="1600" dirty="0">
                <a:solidFill>
                  <a:srgbClr val="064308"/>
                </a:solidFill>
              </a:rPr>
              <a:t>set         </a:t>
            </a:r>
            <a:r>
              <a:rPr lang="en-US" sz="1600" dirty="0" err="1">
                <a:solidFill>
                  <a:srgbClr val="064308"/>
                </a:solidFill>
              </a:rPr>
              <a:t>adcChannels</a:t>
            </a:r>
            <a:r>
              <a:rPr lang="en-US" sz="1600" dirty="0">
                <a:solidFill>
                  <a:srgbClr val="064308"/>
                </a:solidFill>
              </a:rPr>
              <a:t>(dsssd1.x) $</a:t>
            </a:r>
            <a:r>
              <a:rPr lang="en-US" sz="1600" dirty="0" err="1">
                <a:solidFill>
                  <a:srgbClr val="064308"/>
                </a:solidFill>
              </a:rPr>
              <a:t>xstrips</a:t>
            </a:r>
            <a:endParaRPr lang="en-US" sz="1600" dirty="0">
              <a:solidFill>
                <a:srgbClr val="064308"/>
              </a:solidFill>
            </a:endParaRPr>
          </a:p>
          <a:p>
            <a:r>
              <a:rPr lang="en-US" sz="1600" dirty="0" err="1">
                <a:solidFill>
                  <a:srgbClr val="064308"/>
                </a:solidFill>
              </a:rPr>
              <a:t>lappend</a:t>
            </a:r>
            <a:r>
              <a:rPr lang="en-US" sz="1600" dirty="0">
                <a:solidFill>
                  <a:srgbClr val="064308"/>
                </a:solidFill>
              </a:rPr>
              <a:t> </a:t>
            </a:r>
            <a:r>
              <a:rPr lang="en-US" sz="1600" dirty="0" err="1">
                <a:solidFill>
                  <a:srgbClr val="064308"/>
                </a:solidFill>
              </a:rPr>
              <a:t>adcChannels</a:t>
            </a:r>
            <a:r>
              <a:rPr lang="en-US" sz="1600" dirty="0">
                <a:solidFill>
                  <a:srgbClr val="064308"/>
                </a:solidFill>
              </a:rPr>
              <a:t>(dsssd1.x) timestamp</a:t>
            </a:r>
          </a:p>
          <a:p>
            <a:pPr>
              <a:spcBef>
                <a:spcPct val="50000"/>
              </a:spcBef>
            </a:pPr>
            <a:endParaRPr 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7315200" y="3810000"/>
            <a:ext cx="2057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64308"/>
                </a:solidFill>
              </a:rPr>
              <a:t>Sample experiment</a:t>
            </a:r>
          </a:p>
          <a:p>
            <a:r>
              <a:rPr lang="en-US" sz="1600" dirty="0" smtClean="0">
                <a:solidFill>
                  <a:srgbClr val="064308"/>
                </a:solidFill>
              </a:rPr>
              <a:t>configuration file (this is Tcl).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508350"/>
          </a:xfrm>
        </p:spPr>
        <p:txBody>
          <a:bodyPr/>
          <a:lstStyle/>
          <a:p>
            <a:r>
              <a:rPr lang="en-US" dirty="0" smtClean="0"/>
              <a:t>Configuration Languages (DSL)</a:t>
            </a:r>
            <a:endParaRPr lang="en-US" dirty="0"/>
          </a:p>
        </p:txBody>
      </p:sp>
      <p:pic>
        <p:nvPicPr>
          <p:cNvPr id="1026" name="Picture 2" descr="http://www.grin.com/object/external_document.240372/79ede750eff0fa1c2a822b9bad215c00_LAR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295400"/>
            <a:ext cx="7003838" cy="2762250"/>
          </a:xfrm>
          <a:prstGeom prst="rect">
            <a:avLst/>
          </a:prstGeom>
          <a:noFill/>
        </p:spPr>
      </p:pic>
      <p:sp>
        <p:nvSpPr>
          <p:cNvPr id="5" name="Oval 4"/>
          <p:cNvSpPr/>
          <p:nvPr/>
        </p:nvSpPr>
        <p:spPr>
          <a:xfrm>
            <a:off x="8001000" y="1676400"/>
            <a:ext cx="838200" cy="990600"/>
          </a:xfrm>
          <a:prstGeom prst="ellipse">
            <a:avLst/>
          </a:prstGeom>
          <a:solidFill>
            <a:schemeClr val="accent1">
              <a:alpha val="58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ine Callout 1 5"/>
          <p:cNvSpPr/>
          <p:nvPr/>
        </p:nvSpPr>
        <p:spPr>
          <a:xfrm>
            <a:off x="1447800" y="4572000"/>
            <a:ext cx="6400800" cy="1676400"/>
          </a:xfrm>
          <a:prstGeom prst="borderCallout1">
            <a:avLst>
              <a:gd name="adj1" fmla="val -583"/>
              <a:gd name="adj2" fmla="val 80804"/>
              <a:gd name="adj3" fmla="val -115743"/>
              <a:gd name="adj4" fmla="val 10710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Data acquisition happens here</a:t>
            </a:r>
            <a:r>
              <a:rPr lang="en-US" sz="2800" dirty="0" smtClean="0"/>
              <a:t>.</a:t>
            </a:r>
          </a:p>
          <a:p>
            <a:pPr algn="ctr"/>
            <a:r>
              <a:rPr lang="en-US" sz="2000" dirty="0" smtClean="0"/>
              <a:t>A1900 Readout is parameterized (which detector packages are installed etc.) by a Tcl configuration file that is interpreted in a ‘captive’ Tcl Interpreter.</a:t>
            </a:r>
            <a:endParaRPr lang="en-US" sz="2000" dirty="0"/>
          </a:p>
        </p:txBody>
      </p:sp>
      <p:sp>
        <p:nvSpPr>
          <p:cNvPr id="7" name="Right Arrow 6"/>
          <p:cNvSpPr/>
          <p:nvPr/>
        </p:nvSpPr>
        <p:spPr>
          <a:xfrm>
            <a:off x="304800" y="1752600"/>
            <a:ext cx="1371600" cy="6858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primary beam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2057400" y="1524000"/>
            <a:ext cx="65004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64308"/>
                </a:solidFill>
              </a:rPr>
              <a:t>This looks a lot like a stable beam experiment!</a:t>
            </a:r>
            <a:endParaRPr lang="en-US" sz="2400" dirty="0">
              <a:solidFill>
                <a:srgbClr val="0643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968796"/>
          </a:xfrm>
        </p:spPr>
        <p:txBody>
          <a:bodyPr/>
          <a:lstStyle/>
          <a:p>
            <a:r>
              <a:rPr lang="en-US" dirty="0" smtClean="0"/>
              <a:t>Enabling components and their Apps.</a:t>
            </a:r>
            <a:br>
              <a:rPr lang="en-US" dirty="0" smtClean="0"/>
            </a:br>
            <a:r>
              <a:rPr lang="en-US" dirty="0" smtClean="0"/>
              <a:t>[package require </a:t>
            </a:r>
            <a:r>
              <a:rPr lang="en-US" dirty="0" err="1" smtClean="0"/>
              <a:t>Vme</a:t>
            </a:r>
            <a:r>
              <a:rPr lang="en-US" dirty="0" smtClean="0"/>
              <a:t>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Presented Tcl 2006 see: </a:t>
            </a:r>
            <a:r>
              <a:rPr lang="en-US" sz="2000" dirty="0" smtClean="0">
                <a:hlinkClick r:id="rId2"/>
              </a:rPr>
              <a:t>http://www.tcl.tk/community/tcl2007/papers/Ron_Fox/vmepackage.pdf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A lot of our hardware uses </a:t>
            </a:r>
            <a:r>
              <a:rPr lang="en-US" sz="2000" dirty="0" err="1" smtClean="0"/>
              <a:t>VMEbus</a:t>
            </a:r>
            <a:r>
              <a:rPr lang="en-US" sz="2000" dirty="0" smtClean="0"/>
              <a:t> (</a:t>
            </a:r>
            <a:r>
              <a:rPr lang="it-IT" sz="2000" dirty="0" smtClean="0"/>
              <a:t>ANSI/IEEE Std 1014-1987 and ANSI/VITA 1-1994) as an instrumentation bus.</a:t>
            </a:r>
          </a:p>
          <a:p>
            <a:pPr>
              <a:buNone/>
            </a:pPr>
            <a:endParaRPr lang="it-IT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35842" name="Picture 2" descr="http://upload.wikimedia.org/wikipedia/commons/a/aa/VMEb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514600"/>
            <a:ext cx="2482007" cy="406652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143000" y="3352800"/>
            <a:ext cx="48006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dirty="0" smtClean="0">
                <a:hlinkClick r:id="rId4"/>
              </a:rPr>
              <a:t>http://en.wikipedia.org/wiki/VMEbus</a:t>
            </a:r>
            <a:endParaRPr lang="en-US" sz="1600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495800" y="3505200"/>
            <a:ext cx="1066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0" y="4191000"/>
            <a:ext cx="487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rgbClr val="064308"/>
                </a:solidFill>
              </a:rPr>
              <a:t>Vme</a:t>
            </a:r>
            <a:r>
              <a:rPr lang="en-US" sz="2000" dirty="0" smtClean="0">
                <a:solidFill>
                  <a:srgbClr val="064308"/>
                </a:solidFill>
              </a:rPr>
              <a:t> loadable package provides Tcl scripts access to modules in this bus.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968796"/>
          </a:xfrm>
        </p:spPr>
        <p:txBody>
          <a:bodyPr/>
          <a:lstStyle/>
          <a:p>
            <a:r>
              <a:rPr lang="en-US" dirty="0" smtClean="0"/>
              <a:t>Control applications using </a:t>
            </a:r>
            <a:r>
              <a:rPr lang="en-US" dirty="0" err="1" smtClean="0"/>
              <a:t>Vme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err="1" smtClean="0"/>
              <a:t>CAEsium</a:t>
            </a:r>
            <a:r>
              <a:rPr lang="en-US" dirty="0" smtClean="0"/>
              <a:t> iodide Array) CAESAR</a:t>
            </a:r>
            <a:endParaRPr lang="en-US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0"/>
            <a:ext cx="3657600" cy="3304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4876800"/>
            <a:ext cx="4572000" cy="1614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 descr="http://www.nscl.msu.edu/files/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1524000"/>
            <a:ext cx="2657475" cy="228600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810000" y="3657600"/>
            <a:ext cx="32839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64308"/>
                </a:solidFill>
              </a:rPr>
              <a:t>Written by Andrew Ratkiewicz.</a:t>
            </a:r>
          </a:p>
          <a:p>
            <a:r>
              <a:rPr lang="en-US" sz="1800" dirty="0" smtClean="0">
                <a:solidFill>
                  <a:srgbClr val="064308"/>
                </a:solidFill>
              </a:rPr>
              <a:t>Thanks to Dirk Weisshaar</a:t>
            </a:r>
          </a:p>
          <a:p>
            <a:r>
              <a:rPr lang="en-US" sz="1800" dirty="0" smtClean="0">
                <a:solidFill>
                  <a:srgbClr val="064308"/>
                </a:solidFill>
              </a:rPr>
              <a:t>for these screen shots.</a:t>
            </a:r>
            <a:endParaRPr lang="en-US" sz="1800" dirty="0">
              <a:solidFill>
                <a:srgbClr val="064308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5400000" flipH="1" flipV="1">
            <a:off x="5181600" y="3200400"/>
            <a:ext cx="990600" cy="228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362" name="Picture 2" descr="Photograph of Dirk Weisshaa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29600" y="3429000"/>
            <a:ext cx="971550" cy="1362075"/>
          </a:xfrm>
          <a:prstGeom prst="rect">
            <a:avLst/>
          </a:prstGeom>
          <a:noFill/>
        </p:spPr>
      </p:pic>
      <p:cxnSp>
        <p:nvCxnSpPr>
          <p:cNvPr id="11" name="Straight Arrow Connector 10"/>
          <p:cNvCxnSpPr/>
          <p:nvPr/>
        </p:nvCxnSpPr>
        <p:spPr>
          <a:xfrm>
            <a:off x="6477000" y="4114800"/>
            <a:ext cx="1676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508350"/>
          </a:xfrm>
        </p:spPr>
        <p:txBody>
          <a:bodyPr/>
          <a:lstStyle/>
          <a:p>
            <a:r>
              <a:rPr lang="en-US" dirty="0" smtClean="0"/>
              <a:t>NSCL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NSF Funded laboratory</a:t>
            </a:r>
          </a:p>
          <a:p>
            <a:r>
              <a:rPr lang="en-US" dirty="0" smtClean="0"/>
              <a:t>Basic research in Nuclear Physics</a:t>
            </a:r>
          </a:p>
          <a:p>
            <a:r>
              <a:rPr lang="en-US" dirty="0" smtClean="0"/>
              <a:t>Specialization in Rare Isotope Reactions</a:t>
            </a:r>
          </a:p>
          <a:p>
            <a:r>
              <a:rPr lang="en-US" dirty="0" smtClean="0"/>
              <a:t>On the campus of Michigan State University</a:t>
            </a:r>
          </a:p>
          <a:p>
            <a:r>
              <a:rPr lang="en-US" dirty="0" smtClean="0"/>
              <a:t>Operating </a:t>
            </a:r>
            <a:r>
              <a:rPr lang="en-US" smtClean="0"/>
              <a:t>since 1961 </a:t>
            </a:r>
            <a:r>
              <a:rPr lang="en-US" dirty="0" smtClean="0"/>
              <a:t>(K-50 cyclotron)</a:t>
            </a:r>
          </a:p>
          <a:p>
            <a:pPr lvl="1"/>
            <a:r>
              <a:rPr lang="en-US" dirty="0" smtClean="0"/>
              <a:t>Upgraded to K500 cyclotron (1982)</a:t>
            </a:r>
          </a:p>
          <a:p>
            <a:pPr lvl="1"/>
            <a:r>
              <a:rPr lang="en-US" dirty="0" smtClean="0"/>
              <a:t>Upgraded to K1200 cyclotron (1989)</a:t>
            </a:r>
          </a:p>
          <a:p>
            <a:pPr lvl="1"/>
            <a:r>
              <a:rPr lang="en-US" dirty="0" smtClean="0"/>
              <a:t>Coupled K500/K1200 operation (2000)</a:t>
            </a:r>
          </a:p>
          <a:p>
            <a:pPr lvl="1"/>
            <a:r>
              <a:rPr lang="en-US" dirty="0" smtClean="0"/>
              <a:t>Upgrade in progress now.</a:t>
            </a:r>
          </a:p>
          <a:p>
            <a:r>
              <a:rPr lang="en-US" dirty="0" smtClean="0"/>
              <a:t>About 500 employees..and counting </a:t>
            </a:r>
            <a:br>
              <a:rPr lang="en-US" dirty="0" smtClean="0"/>
            </a:br>
            <a:r>
              <a:rPr lang="en-US" dirty="0" smtClean="0"/>
              <a:t>(see job board).</a:t>
            </a:r>
          </a:p>
          <a:p>
            <a:r>
              <a:rPr lang="en-US" dirty="0" smtClean="0"/>
              <a:t>Primary mission education</a:t>
            </a:r>
          </a:p>
          <a:p>
            <a:pPr lvl="1"/>
            <a:r>
              <a:rPr lang="en-US" dirty="0" smtClean="0"/>
              <a:t> #1 Nuclear physics grad program in the U.S.</a:t>
            </a:r>
          </a:p>
          <a:p>
            <a:pPr lvl="1"/>
            <a:r>
              <a:rPr lang="en-US" dirty="0" smtClean="0"/>
              <a:t>Community education outreach programs.</a:t>
            </a:r>
          </a:p>
          <a:p>
            <a:pPr lvl="1"/>
            <a:endParaRPr lang="en-US" dirty="0"/>
          </a:p>
        </p:txBody>
      </p:sp>
      <p:pic>
        <p:nvPicPr>
          <p:cNvPr id="1028" name="Picture 4" descr="https://intra.nscl.msu.edu/illustrations/archive/1342_8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1066800"/>
            <a:ext cx="2971800" cy="1326166"/>
          </a:xfrm>
          <a:prstGeom prst="rect">
            <a:avLst/>
          </a:prstGeom>
          <a:noFill/>
        </p:spPr>
      </p:pic>
      <p:pic>
        <p:nvPicPr>
          <p:cNvPr id="1030" name="Picture 6" descr="https://intra.nscl.msu.edu/illustrations/archive/1375_8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2590800"/>
            <a:ext cx="2971800" cy="153047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391400" y="2362200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64308"/>
                </a:solidFill>
              </a:rPr>
              <a:t>2004</a:t>
            </a:r>
            <a:endParaRPr lang="en-US" sz="1400" dirty="0">
              <a:solidFill>
                <a:srgbClr val="064308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67600" y="4038600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64308"/>
                </a:solidFill>
              </a:rPr>
              <a:t>2009</a:t>
            </a:r>
            <a:endParaRPr lang="en-US" sz="1600" dirty="0">
              <a:solidFill>
                <a:srgbClr val="064308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86600" y="6248400"/>
            <a:ext cx="13351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64308"/>
                </a:solidFill>
              </a:rPr>
              <a:t>Sept. 20, 2011</a:t>
            </a:r>
            <a:endParaRPr lang="en-US" sz="1400" dirty="0">
              <a:solidFill>
                <a:srgbClr val="064308"/>
              </a:solidFill>
            </a:endParaRPr>
          </a:p>
        </p:txBody>
      </p:sp>
      <p:pic>
        <p:nvPicPr>
          <p:cNvPr id="11" name="Picture 10" descr="buildin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51600" y="4419600"/>
            <a:ext cx="25400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508350"/>
          </a:xfrm>
        </p:spPr>
        <p:txBody>
          <a:bodyPr/>
          <a:lstStyle/>
          <a:p>
            <a:r>
              <a:rPr lang="en-US" dirty="0" smtClean="0"/>
              <a:t>Control Applications (VME)</a:t>
            </a:r>
            <a:endParaRPr lang="en-US" dirty="0"/>
          </a:p>
        </p:txBody>
      </p:sp>
      <p:pic>
        <p:nvPicPr>
          <p:cNvPr id="1026" name="06e374c5-0167-40a5-886d-db751e088a04" descr="D92B6DE2-DF2D-409E-ABA9-53F7347CFB9B@nsc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066800"/>
            <a:ext cx="66198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828800" y="4038600"/>
            <a:ext cx="56671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64308"/>
                </a:solidFill>
              </a:rPr>
              <a:t>S800 trigger is an VME FPGA module. This</a:t>
            </a:r>
          </a:p>
          <a:p>
            <a:r>
              <a:rPr lang="en-US" sz="2000" dirty="0" smtClean="0">
                <a:solidFill>
                  <a:srgbClr val="064308"/>
                </a:solidFill>
              </a:rPr>
              <a:t>control panel by Daniel Bazin allows</a:t>
            </a:r>
          </a:p>
          <a:p>
            <a:r>
              <a:rPr lang="en-US" sz="2000" dirty="0" smtClean="0">
                <a:solidFill>
                  <a:srgbClr val="064308"/>
                </a:solidFill>
              </a:rPr>
              <a:t>experimenters to set the trigger parameters </a:t>
            </a:r>
          </a:p>
          <a:p>
            <a:r>
              <a:rPr lang="en-US" sz="2000" dirty="0" smtClean="0">
                <a:solidFill>
                  <a:srgbClr val="064308"/>
                </a:solidFill>
              </a:rPr>
              <a:t>on a block diagram of the FPGA functional units.</a:t>
            </a:r>
            <a:endParaRPr lang="en-US" sz="2000" dirty="0">
              <a:solidFill>
                <a:srgbClr val="0643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968796"/>
          </a:xfrm>
        </p:spPr>
        <p:txBody>
          <a:bodyPr/>
          <a:lstStyle/>
          <a:p>
            <a:r>
              <a:rPr lang="en-US" dirty="0" smtClean="0"/>
              <a:t>Enabling Components and Their Apps</a:t>
            </a:r>
            <a:br>
              <a:rPr lang="en-US" dirty="0" smtClean="0"/>
            </a:br>
            <a:r>
              <a:rPr lang="en-US" dirty="0" smtClean="0"/>
              <a:t>package require epics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EPICS: Experimental Physics and Industrial Control </a:t>
            </a:r>
            <a:r>
              <a:rPr lang="en-US" dirty="0" smtClean="0"/>
              <a:t>System. Relatively </a:t>
            </a:r>
            <a:r>
              <a:rPr lang="en-US" dirty="0" smtClean="0"/>
              <a:t>standard for Nuclear physics experiment slow controls and for many accelerators (including those at the NSCL).  See: </a:t>
            </a:r>
            <a:r>
              <a:rPr lang="en-US" dirty="0" smtClean="0">
                <a:hlinkClick r:id="rId2"/>
              </a:rPr>
              <a:t>http://www.aps.anl.gov/epics/</a:t>
            </a:r>
            <a:endParaRPr lang="en-US" dirty="0" smtClean="0"/>
          </a:p>
          <a:p>
            <a:r>
              <a:rPr lang="en-US" dirty="0" smtClean="0"/>
              <a:t>Presented at Tcl 2007 (When are we going back to New Orleans anyway)? (</a:t>
            </a:r>
            <a:r>
              <a:rPr lang="en-US" dirty="0" smtClean="0">
                <a:hlinkClick r:id="rId3"/>
              </a:rPr>
              <a:t>http://www.tcl.tk/community/tcl2007/proceedings/Gui/epics.pdf</a:t>
            </a:r>
            <a:r>
              <a:rPr lang="en-US" dirty="0" smtClean="0"/>
              <a:t>)</a:t>
            </a:r>
          </a:p>
          <a:p>
            <a:r>
              <a:rPr lang="en-US" dirty="0" smtClean="0"/>
              <a:t>Provides access to </a:t>
            </a:r>
            <a:r>
              <a:rPr lang="en-US" dirty="0" smtClean="0"/>
              <a:t>EPICS </a:t>
            </a:r>
            <a:r>
              <a:rPr lang="en-US" dirty="0" smtClean="0"/>
              <a:t>‘process variables’ from Tcl scripts.</a:t>
            </a:r>
          </a:p>
          <a:p>
            <a:r>
              <a:rPr lang="en-US" dirty="0" smtClean="0"/>
              <a:t>NSCL Controls group model:</a:t>
            </a:r>
          </a:p>
          <a:p>
            <a:pPr lvl="1"/>
            <a:r>
              <a:rPr lang="en-US" dirty="0" smtClean="0"/>
              <a:t>Give us an application definition</a:t>
            </a:r>
          </a:p>
          <a:p>
            <a:pPr lvl="1"/>
            <a:r>
              <a:rPr lang="en-US" dirty="0" smtClean="0"/>
              <a:t>several months later we’ll deliver a Qt C/C++ application</a:t>
            </a:r>
          </a:p>
          <a:p>
            <a:pPr lvl="1"/>
            <a:r>
              <a:rPr lang="en-US" dirty="0" smtClean="0"/>
              <a:t>If it wasn’t what you wanted give us a week or two iterating.</a:t>
            </a:r>
          </a:p>
          <a:p>
            <a:r>
              <a:rPr lang="en-US" dirty="0" err="1" smtClean="0"/>
              <a:t>epicsTcl</a:t>
            </a:r>
            <a:r>
              <a:rPr lang="en-US" dirty="0" smtClean="0"/>
              <a:t> allowed operators to get the HMI they wanted and to iterate until they got what they needed.</a:t>
            </a:r>
          </a:p>
          <a:p>
            <a:r>
              <a:rPr lang="en-US" dirty="0" err="1" smtClean="0"/>
              <a:t>epicsTcl</a:t>
            </a:r>
            <a:r>
              <a:rPr lang="en-US" dirty="0" smtClean="0"/>
              <a:t> was critical to the commissioning of ReA3.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Enabling Components and Their Apps</a:t>
            </a:r>
            <a:br>
              <a:rPr lang="en-US" dirty="0" smtClean="0"/>
            </a:br>
            <a:r>
              <a:rPr lang="en-US" dirty="0" smtClean="0"/>
              <a:t>package require epics</a:t>
            </a:r>
            <a:endParaRPr lang="en-US" dirty="0"/>
          </a:p>
        </p:txBody>
      </p:sp>
      <p:pic>
        <p:nvPicPr>
          <p:cNvPr id="5" name="Picture 4" descr="H:\ReA3\Pictures\Screenshot-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19200"/>
            <a:ext cx="7543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371600" y="4572000"/>
            <a:ext cx="64974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64308"/>
                </a:solidFill>
              </a:rPr>
              <a:t>Rea3 control console Powered by Tcl</a:t>
            </a:r>
            <a:endParaRPr lang="en-US" dirty="0">
              <a:solidFill>
                <a:srgbClr val="064308"/>
              </a:solidFill>
            </a:endParaRPr>
          </a:p>
        </p:txBody>
      </p:sp>
      <p:pic>
        <p:nvPicPr>
          <p:cNvPr id="40962" name="Picture 2" descr="https://intra.nscl.msu.edu/cakeapps/newemployees/img/thumbs/36c66b49ca2600cc12dd16897f68934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4572000"/>
            <a:ext cx="728631" cy="1095375"/>
          </a:xfrm>
          <a:prstGeom prst="rect">
            <a:avLst/>
          </a:prstGeom>
          <a:noFill/>
        </p:spPr>
      </p:pic>
      <p:pic>
        <p:nvPicPr>
          <p:cNvPr id="40964" name="Picture 4" descr="https://intra.nscl.msu.edu/cakeapps/newemployees/img/thumbs/e3d303de601ae4a7babc182366e0303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34400" y="4572000"/>
            <a:ext cx="779318" cy="117157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057400" y="5791200"/>
            <a:ext cx="51860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64308"/>
                </a:solidFill>
              </a:rPr>
              <a:t>Thanks to Shannon Krause and Randy </a:t>
            </a:r>
            <a:r>
              <a:rPr lang="en-US" sz="1800" dirty="0" err="1" smtClean="0">
                <a:solidFill>
                  <a:srgbClr val="064308"/>
                </a:solidFill>
              </a:rPr>
              <a:t>Rencsok</a:t>
            </a:r>
            <a:r>
              <a:rPr lang="en-US" sz="1800" dirty="0" smtClean="0">
                <a:solidFill>
                  <a:srgbClr val="064308"/>
                </a:solidFill>
              </a:rPr>
              <a:t> </a:t>
            </a:r>
          </a:p>
          <a:p>
            <a:r>
              <a:rPr lang="en-US" sz="1800" dirty="0" smtClean="0">
                <a:solidFill>
                  <a:srgbClr val="064308"/>
                </a:solidFill>
              </a:rPr>
              <a:t>for these screenshots.</a:t>
            </a:r>
            <a:endParaRPr lang="en-US" sz="1800" dirty="0">
              <a:solidFill>
                <a:srgbClr val="064308"/>
              </a:solidFill>
            </a:endParaRPr>
          </a:p>
        </p:txBody>
      </p:sp>
      <p:cxnSp>
        <p:nvCxnSpPr>
          <p:cNvPr id="11" name="Straight Arrow Connector 10"/>
          <p:cNvCxnSpPr>
            <a:endCxn id="40962" idx="3"/>
          </p:cNvCxnSpPr>
          <p:nvPr/>
        </p:nvCxnSpPr>
        <p:spPr>
          <a:xfrm rot="10800000">
            <a:off x="881032" y="5119688"/>
            <a:ext cx="3233769" cy="8239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endCxn id="40964" idx="1"/>
          </p:cNvCxnSpPr>
          <p:nvPr/>
        </p:nvCxnSpPr>
        <p:spPr>
          <a:xfrm flipV="1">
            <a:off x="6096000" y="5157788"/>
            <a:ext cx="2438400" cy="7096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968796"/>
          </a:xfrm>
        </p:spPr>
        <p:txBody>
          <a:bodyPr/>
          <a:lstStyle/>
          <a:p>
            <a:r>
              <a:rPr lang="en-US" dirty="0" smtClean="0"/>
              <a:t>Enabling Components and Their Apps</a:t>
            </a:r>
            <a:br>
              <a:rPr lang="en-US" dirty="0" smtClean="0"/>
            </a:br>
            <a:r>
              <a:rPr lang="en-US" dirty="0" smtClean="0"/>
              <a:t>NSCL </a:t>
            </a:r>
            <a:r>
              <a:rPr lang="en-US" dirty="0" err="1" smtClean="0"/>
              <a:t>SpecTcl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71600" y="1066800"/>
            <a:ext cx="79414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Wait a minute… I thought you said that was a killer app?!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2819400"/>
            <a:ext cx="9067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64308"/>
                </a:solidFill>
              </a:rPr>
              <a:t> One person’s killer app is another’s enabler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64308"/>
                </a:solidFill>
              </a:rPr>
              <a:t> Platform for application specific GUI’s.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64308"/>
                </a:solidFill>
              </a:rPr>
              <a:t> [package require] is a free </a:t>
            </a:r>
            <a:r>
              <a:rPr lang="en-US" sz="2800" dirty="0" err="1" smtClean="0">
                <a:solidFill>
                  <a:srgbClr val="064308"/>
                </a:solidFill>
              </a:rPr>
              <a:t>plugin</a:t>
            </a:r>
            <a:r>
              <a:rPr lang="en-US" sz="2800" dirty="0" smtClean="0">
                <a:solidFill>
                  <a:srgbClr val="064308"/>
                </a:solidFill>
              </a:rPr>
              <a:t> architecture.</a:t>
            </a:r>
            <a:endParaRPr lang="en-US" sz="2800" dirty="0">
              <a:solidFill>
                <a:srgbClr val="0643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Enabling Components and Their Apps</a:t>
            </a:r>
            <a:br>
              <a:rPr lang="en-US" dirty="0" smtClean="0"/>
            </a:br>
            <a:r>
              <a:rPr lang="en-US" dirty="0" smtClean="0"/>
              <a:t>NSCL </a:t>
            </a:r>
            <a:r>
              <a:rPr lang="en-US" dirty="0" err="1" smtClean="0"/>
              <a:t>SpecTcl</a:t>
            </a:r>
            <a:endParaRPr lang="en-US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 r="54300"/>
          <a:stretch>
            <a:fillRect/>
          </a:stretch>
        </p:blipFill>
        <p:spPr bwMode="auto">
          <a:xfrm>
            <a:off x="1600200" y="1066800"/>
            <a:ext cx="655320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33600" y="5105400"/>
            <a:ext cx="55911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64308"/>
                </a:solidFill>
              </a:rPr>
              <a:t>CEASAR </a:t>
            </a:r>
            <a:r>
              <a:rPr lang="en-US" sz="2400" dirty="0" err="1" smtClean="0">
                <a:solidFill>
                  <a:srgbClr val="064308"/>
                </a:solidFill>
              </a:rPr>
              <a:t>SpecTcl</a:t>
            </a:r>
            <a:r>
              <a:rPr lang="en-US" sz="2400" dirty="0" smtClean="0">
                <a:solidFill>
                  <a:srgbClr val="064308"/>
                </a:solidFill>
              </a:rPr>
              <a:t> GUI in all its full glory</a:t>
            </a:r>
          </a:p>
          <a:p>
            <a:pPr algn="ctr"/>
            <a:r>
              <a:rPr lang="en-US" sz="2400" dirty="0" smtClean="0">
                <a:solidFill>
                  <a:srgbClr val="064308"/>
                </a:solidFill>
              </a:rPr>
              <a:t>(thanks again Dirk W.)</a:t>
            </a:r>
            <a:endParaRPr lang="en-US" sz="2400" dirty="0">
              <a:solidFill>
                <a:srgbClr val="0643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968796"/>
          </a:xfrm>
        </p:spPr>
        <p:txBody>
          <a:bodyPr/>
          <a:lstStyle/>
          <a:p>
            <a:r>
              <a:rPr lang="en-US" dirty="0" smtClean="0"/>
              <a:t>Enabling Components and their Applications: SpecTcl</a:t>
            </a:r>
            <a:endParaRPr lang="en-US" dirty="0"/>
          </a:p>
        </p:txBody>
      </p:sp>
      <p:pic>
        <p:nvPicPr>
          <p:cNvPr id="2050" name="d4cac4b6-e697-47f9-a3e3-a592ce7d89a1" descr="233A0987-4162-4833-863B-47FF29944118@nsc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990600"/>
            <a:ext cx="5410200" cy="4437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66800" y="5562600"/>
            <a:ext cx="69942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64308"/>
                </a:solidFill>
              </a:rPr>
              <a:t>This GUI by Daniel Bazin is used by most if not all</a:t>
            </a:r>
          </a:p>
          <a:p>
            <a:r>
              <a:rPr lang="en-US" sz="2400" dirty="0" smtClean="0">
                <a:solidFill>
                  <a:srgbClr val="064308"/>
                </a:solidFill>
              </a:rPr>
              <a:t>SpecTcl users to set up the analysis conditions.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Enabling Components and Their Apps</a:t>
            </a:r>
            <a:br>
              <a:rPr lang="en-US" dirty="0" smtClean="0"/>
            </a:br>
            <a:r>
              <a:rPr lang="en-US" dirty="0" smtClean="0"/>
              <a:t>NSCL </a:t>
            </a:r>
            <a:r>
              <a:rPr lang="en-US" dirty="0" err="1" smtClean="0"/>
              <a:t>SpecTcl</a:t>
            </a:r>
            <a:r>
              <a:rPr lang="en-US" dirty="0" smtClean="0"/>
              <a:t> (</a:t>
            </a:r>
            <a:r>
              <a:rPr lang="en-US" dirty="0" err="1" smtClean="0"/>
              <a:t>plugins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Calibparams</a:t>
            </a:r>
            <a:r>
              <a:rPr lang="en-US" dirty="0" smtClean="0"/>
              <a:t> – map raw data to linearly calibrated data.</a:t>
            </a:r>
          </a:p>
          <a:p>
            <a:r>
              <a:rPr lang="en-US" dirty="0" err="1" smtClean="0"/>
              <a:t>firstof</a:t>
            </a:r>
            <a:r>
              <a:rPr lang="en-US" dirty="0" smtClean="0"/>
              <a:t> – Finds the first or largest parameter from a set present in each event (useful for some pixilated detectors).</a:t>
            </a:r>
          </a:p>
          <a:p>
            <a:r>
              <a:rPr lang="en-US" dirty="0" smtClean="0"/>
              <a:t>map – Untangles a set of parameters according to some mapping (useful for some </a:t>
            </a:r>
            <a:r>
              <a:rPr lang="en-US" dirty="0" err="1" smtClean="0"/>
              <a:t>pathalogical</a:t>
            </a:r>
            <a:r>
              <a:rPr lang="en-US" dirty="0" smtClean="0"/>
              <a:t> wiring schemes).</a:t>
            </a:r>
          </a:p>
          <a:p>
            <a:r>
              <a:rPr lang="en-US" dirty="0" err="1" smtClean="0"/>
              <a:t>radwareio</a:t>
            </a:r>
            <a:r>
              <a:rPr lang="en-US" dirty="0" smtClean="0"/>
              <a:t> – Exports/imports </a:t>
            </a:r>
            <a:r>
              <a:rPr lang="en-US" dirty="0" err="1" smtClean="0"/>
              <a:t>SpecTcl</a:t>
            </a:r>
            <a:r>
              <a:rPr lang="en-US" dirty="0" smtClean="0"/>
              <a:t> spectra to David Radford’s </a:t>
            </a:r>
            <a:r>
              <a:rPr lang="en-US" dirty="0" err="1" smtClean="0"/>
              <a:t>Radware</a:t>
            </a:r>
            <a:r>
              <a:rPr lang="en-US" dirty="0" smtClean="0"/>
              <a:t> (a popular gamma ray spectroscopy package) : </a:t>
            </a:r>
            <a:r>
              <a:rPr lang="en-US" dirty="0" smtClean="0">
                <a:hlinkClick r:id="rId2"/>
              </a:rPr>
              <a:t>http://radware.phy.ornl.gov/</a:t>
            </a:r>
            <a:endParaRPr lang="en-US" dirty="0" smtClean="0"/>
          </a:p>
          <a:p>
            <a:r>
              <a:rPr lang="en-US" dirty="0" err="1" smtClean="0"/>
              <a:t>rootFilterFormat</a:t>
            </a:r>
            <a:r>
              <a:rPr lang="en-US" dirty="0" smtClean="0"/>
              <a:t> – Produce event data in a format Root can process. (</a:t>
            </a:r>
            <a:r>
              <a:rPr lang="en-US" dirty="0" smtClean="0">
                <a:hlinkClick r:id="rId3"/>
              </a:rPr>
              <a:t>http://root.cern.ch</a:t>
            </a:r>
            <a:r>
              <a:rPr lang="en-US" dirty="0" smtClean="0"/>
              <a:t>)</a:t>
            </a:r>
          </a:p>
          <a:p>
            <a:r>
              <a:rPr lang="en-US" dirty="0" smtClean="0"/>
              <a:t>const  - create parameters that have a constant value if at least one or all parameters from a set of parameters is present in an event (hit counting).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968796"/>
          </a:xfrm>
        </p:spPr>
        <p:txBody>
          <a:bodyPr/>
          <a:lstStyle/>
          <a:p>
            <a:r>
              <a:rPr lang="en-US" dirty="0" smtClean="0"/>
              <a:t>Work in Progress: Tcl Time stamped Event building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5472" y="990600"/>
            <a:ext cx="9375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064308"/>
                </a:solidFill>
              </a:rPr>
              <a:t>April 2012 the GRETINA detector will move to NSCL for a year long campaign of experiments with the S800. (</a:t>
            </a:r>
            <a:r>
              <a:rPr lang="en-US" sz="1800" dirty="0" smtClean="0">
                <a:hlinkClick r:id="rId2"/>
              </a:rPr>
              <a:t>http://grfs1.lbl.gov/</a:t>
            </a:r>
            <a:r>
              <a:rPr lang="en-US" sz="1800" dirty="0" smtClean="0"/>
              <a:t>).</a:t>
            </a:r>
            <a:endParaRPr lang="en-US" sz="1800" dirty="0">
              <a:solidFill>
                <a:srgbClr val="064308"/>
              </a:solidFill>
            </a:endParaRPr>
          </a:p>
        </p:txBody>
      </p:sp>
      <p:pic>
        <p:nvPicPr>
          <p:cNvPr id="46082" name="Picture 2" descr="http://fsunuc.physics.fsu.edu/~mriley/GRETINA_Newsletter5/images/image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6229" y="1752601"/>
            <a:ext cx="2169972" cy="1436723"/>
          </a:xfrm>
          <a:prstGeom prst="rect">
            <a:avLst/>
          </a:prstGeom>
          <a:noFill/>
        </p:spPr>
      </p:pic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3200400"/>
            <a:ext cx="2867025" cy="324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hape 9"/>
          <p:cNvCxnSpPr>
            <a:stCxn id="46082" idx="3"/>
          </p:cNvCxnSpPr>
          <p:nvPr/>
        </p:nvCxnSpPr>
        <p:spPr>
          <a:xfrm>
            <a:off x="7696201" y="2470963"/>
            <a:ext cx="533399" cy="729437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6087" name="Picture 7" descr="NSCL S800 spectrograph at Michigan State University's National Superconducting Cyclotron Laborator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2362200"/>
            <a:ext cx="2152650" cy="2190750"/>
          </a:xfrm>
          <a:prstGeom prst="rect">
            <a:avLst/>
          </a:prstGeom>
          <a:noFill/>
        </p:spPr>
      </p:pic>
      <p:sp>
        <p:nvSpPr>
          <p:cNvPr id="12" name="Cloud 11"/>
          <p:cNvSpPr/>
          <p:nvPr/>
        </p:nvSpPr>
        <p:spPr>
          <a:xfrm>
            <a:off x="3048000" y="2895600"/>
            <a:ext cx="1905000" cy="1066800"/>
          </a:xfrm>
          <a:prstGeom prst="clou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NSCL DAQ</a:t>
            </a:r>
            <a:endParaRPr lang="en-US" dirty="0"/>
          </a:p>
        </p:txBody>
      </p:sp>
      <p:cxnSp>
        <p:nvCxnSpPr>
          <p:cNvPr id="14" name="Straight Arrow Connector 13"/>
          <p:cNvCxnSpPr>
            <a:stCxn id="46087" idx="3"/>
            <a:endCxn id="12" idx="2"/>
          </p:cNvCxnSpPr>
          <p:nvPr/>
        </p:nvCxnSpPr>
        <p:spPr>
          <a:xfrm flipV="1">
            <a:off x="2533650" y="3429000"/>
            <a:ext cx="520259" cy="285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Cloud 14"/>
          <p:cNvSpPr/>
          <p:nvPr/>
        </p:nvSpPr>
        <p:spPr>
          <a:xfrm>
            <a:off x="3581400" y="4648200"/>
            <a:ext cx="2286000" cy="990600"/>
          </a:xfrm>
          <a:prstGeom prst="clou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event builder</a:t>
            </a:r>
            <a:endParaRPr lang="en-US" dirty="0"/>
          </a:p>
        </p:txBody>
      </p:sp>
      <p:cxnSp>
        <p:nvCxnSpPr>
          <p:cNvPr id="17" name="Straight Arrow Connector 16"/>
          <p:cNvCxnSpPr>
            <a:stCxn id="12" idx="1"/>
            <a:endCxn id="15" idx="3"/>
          </p:cNvCxnSpPr>
          <p:nvPr/>
        </p:nvCxnSpPr>
        <p:spPr>
          <a:xfrm rot="16200000" flipH="1">
            <a:off x="3990663" y="3971101"/>
            <a:ext cx="743574" cy="7239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15" idx="0"/>
          </p:cNvCxnSpPr>
          <p:nvPr/>
        </p:nvCxnSpPr>
        <p:spPr>
          <a:xfrm rot="10800000" flipV="1">
            <a:off x="5865496" y="4876800"/>
            <a:ext cx="535305" cy="2667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5" idx="2"/>
          </p:cNvCxnSpPr>
          <p:nvPr/>
        </p:nvCxnSpPr>
        <p:spPr>
          <a:xfrm rot="10800000" flipV="1">
            <a:off x="1752601" y="5143500"/>
            <a:ext cx="1835891" cy="4191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905000" y="5410200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64308"/>
                </a:solidFill>
              </a:rPr>
              <a:t>Combined Events</a:t>
            </a:r>
            <a:endParaRPr lang="en-US" sz="1800" dirty="0">
              <a:solidFill>
                <a:srgbClr val="064308"/>
              </a:solidFill>
            </a:endParaRPr>
          </a:p>
        </p:txBody>
      </p:sp>
      <p:pic>
        <p:nvPicPr>
          <p:cNvPr id="46089" name="Picture 9" descr="C:\Program Files (x86)\Microsoft Office\MEDIA\CAGCAT10\j0292020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" y="4953000"/>
            <a:ext cx="1266290" cy="1201738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457200" y="6096000"/>
            <a:ext cx="12811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64308"/>
                </a:solidFill>
              </a:rPr>
              <a:t>(scientist)</a:t>
            </a:r>
            <a:endParaRPr lang="en-US" dirty="0">
              <a:solidFill>
                <a:srgbClr val="064308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3505200" y="1905000"/>
            <a:ext cx="1447800" cy="533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event timestamp</a:t>
            </a:r>
            <a:endParaRPr lang="en-US" sz="1400" dirty="0"/>
          </a:p>
        </p:txBody>
      </p:sp>
      <p:cxnSp>
        <p:nvCxnSpPr>
          <p:cNvPr id="30" name="Straight Arrow Connector 29"/>
          <p:cNvCxnSpPr>
            <a:stCxn id="28" idx="6"/>
          </p:cNvCxnSpPr>
          <p:nvPr/>
        </p:nvCxnSpPr>
        <p:spPr>
          <a:xfrm>
            <a:off x="4953000" y="2171700"/>
            <a:ext cx="1066800" cy="12573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28" idx="4"/>
            <a:endCxn id="12" idx="3"/>
          </p:cNvCxnSpPr>
          <p:nvPr/>
        </p:nvCxnSpPr>
        <p:spPr>
          <a:xfrm rot="5400000">
            <a:off x="3855703" y="2583197"/>
            <a:ext cx="518195" cy="228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508350"/>
          </a:xfrm>
        </p:spPr>
        <p:txBody>
          <a:bodyPr/>
          <a:lstStyle/>
          <a:p>
            <a:r>
              <a:rPr lang="en-US" dirty="0" err="1" smtClean="0"/>
              <a:t>Gretina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Committed to providing the event builder.</a:t>
            </a:r>
          </a:p>
          <a:p>
            <a:pPr lvl="1"/>
            <a:r>
              <a:rPr lang="en-US" dirty="0" smtClean="0"/>
              <a:t>Does not yet exist.</a:t>
            </a:r>
          </a:p>
          <a:p>
            <a:pPr lvl="1"/>
            <a:r>
              <a:rPr lang="en-US" dirty="0" smtClean="0"/>
              <a:t>No schedule for when they will start working on it.</a:t>
            </a:r>
          </a:p>
          <a:p>
            <a:r>
              <a:rPr lang="en-US" dirty="0" smtClean="0"/>
              <a:t>Prototype built by me:</a:t>
            </a:r>
          </a:p>
          <a:p>
            <a:pPr lvl="1"/>
            <a:r>
              <a:rPr lang="en-US" dirty="0" smtClean="0"/>
              <a:t>Tcl API used for event handling/dispatching</a:t>
            </a:r>
          </a:p>
          <a:p>
            <a:pPr lvl="1"/>
            <a:r>
              <a:rPr lang="en-US" dirty="0" smtClean="0"/>
              <a:t>Tcl API used for Socket creation/connection management.</a:t>
            </a:r>
          </a:p>
          <a:p>
            <a:r>
              <a:rPr lang="en-US" dirty="0" smtClean="0"/>
              <a:t>This is a strange Tcl application: A Tcl interpreter that will never ever see Tcl Commands!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508350"/>
          </a:xfrm>
        </p:spPr>
        <p:txBody>
          <a:bodyPr/>
          <a:lstStyle/>
          <a:p>
            <a:r>
              <a:rPr lang="en-US" dirty="0" smtClean="0"/>
              <a:t>Speculative Work: after </a:t>
            </a:r>
            <a:r>
              <a:rPr lang="en-US" dirty="0" err="1" smtClean="0"/>
              <a:t>SpecTcl</a:t>
            </a:r>
            <a:r>
              <a:rPr lang="en-US" dirty="0" smtClean="0"/>
              <a:t>(?)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Using </a:t>
            </a:r>
            <a:r>
              <a:rPr lang="en-US" dirty="0" err="1" smtClean="0"/>
              <a:t>Sqlite</a:t>
            </a:r>
            <a:r>
              <a:rPr lang="en-US" dirty="0" smtClean="0"/>
              <a:t> as a nuclear physics data-bus… histogramming prototype: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524000"/>
            <a:ext cx="515302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581400"/>
            <a:ext cx="6936971" cy="2407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324600" y="2133600"/>
            <a:ext cx="1970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64308"/>
                </a:solidFill>
              </a:rPr>
              <a:t>Vanilla Tcl/</a:t>
            </a:r>
            <a:r>
              <a:rPr lang="en-US" sz="2400" dirty="0" err="1" smtClean="0">
                <a:solidFill>
                  <a:srgbClr val="064308"/>
                </a:solidFill>
              </a:rPr>
              <a:t>Tk</a:t>
            </a:r>
            <a:endParaRPr lang="en-US" sz="2400" dirty="0">
              <a:solidFill>
                <a:srgbClr val="064308"/>
              </a:solidFill>
            </a:endParaRPr>
          </a:p>
        </p:txBody>
      </p:sp>
      <p:cxnSp>
        <p:nvCxnSpPr>
          <p:cNvPr id="9" name="Straight Arrow Connector 8"/>
          <p:cNvCxnSpPr>
            <a:endCxn id="44035" idx="3"/>
          </p:cNvCxnSpPr>
          <p:nvPr/>
        </p:nvCxnSpPr>
        <p:spPr>
          <a:xfrm rot="10800000" flipV="1">
            <a:off x="5534026" y="2362199"/>
            <a:ext cx="942975" cy="2000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620000" y="4343400"/>
            <a:ext cx="20848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064308"/>
                </a:solidFill>
              </a:rPr>
              <a:t>plotchart</a:t>
            </a:r>
            <a:endParaRPr lang="en-US" sz="2400" dirty="0" smtClean="0">
              <a:solidFill>
                <a:srgbClr val="064308"/>
              </a:solidFill>
            </a:endParaRPr>
          </a:p>
          <a:p>
            <a:r>
              <a:rPr lang="en-US" sz="2400" dirty="0" smtClean="0">
                <a:solidFill>
                  <a:srgbClr val="064308"/>
                </a:solidFill>
              </a:rPr>
              <a:t>(thanks Arjen)</a:t>
            </a:r>
            <a:endParaRPr lang="en-US" sz="2400" dirty="0">
              <a:solidFill>
                <a:srgbClr val="064308"/>
              </a:solidFill>
            </a:endParaRPr>
          </a:p>
        </p:txBody>
      </p:sp>
      <p:cxnSp>
        <p:nvCxnSpPr>
          <p:cNvPr id="12" name="Straight Arrow Connector 11"/>
          <p:cNvCxnSpPr>
            <a:stCxn id="10" idx="1"/>
          </p:cNvCxnSpPr>
          <p:nvPr/>
        </p:nvCxnSpPr>
        <p:spPr>
          <a:xfrm rot="10800000">
            <a:off x="6934200" y="4572025"/>
            <a:ext cx="685800" cy="1868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04800" y="6019800"/>
            <a:ext cx="83137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64308"/>
                </a:solidFill>
              </a:rPr>
              <a:t>Thanks to Amanda </a:t>
            </a:r>
            <a:r>
              <a:rPr lang="en-US" sz="2000" dirty="0" err="1" smtClean="0">
                <a:solidFill>
                  <a:srgbClr val="064308"/>
                </a:solidFill>
              </a:rPr>
              <a:t>Prinke</a:t>
            </a:r>
            <a:r>
              <a:rPr lang="en-US" sz="2000" dirty="0" smtClean="0">
                <a:solidFill>
                  <a:srgbClr val="064308"/>
                </a:solidFill>
              </a:rPr>
              <a:t> for some data (300k events here) to play with</a:t>
            </a:r>
            <a:endParaRPr lang="en-US" sz="2000" dirty="0">
              <a:solidFill>
                <a:srgbClr val="0643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508350"/>
          </a:xfrm>
        </p:spPr>
        <p:txBody>
          <a:bodyPr/>
          <a:lstStyle/>
          <a:p>
            <a:r>
              <a:rPr lang="en-US" dirty="0" smtClean="0"/>
              <a:t>Nuclear Physics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4114800" y="1371600"/>
            <a:ext cx="4435522" cy="4446151"/>
            <a:chOff x="4114800" y="1371600"/>
            <a:chExt cx="4435522" cy="4446151"/>
          </a:xfrm>
        </p:grpSpPr>
        <p:pic>
          <p:nvPicPr>
            <p:cNvPr id="15362" name="Picture 2" descr="http://www.nscl.msu.edu/files/images/daqlala_300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114800" y="1371600"/>
              <a:ext cx="4435522" cy="29718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4191000" y="4648200"/>
              <a:ext cx="3776996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64308"/>
                  </a:solidFill>
                </a:rPr>
                <a:t>“We Smash Stuff!”</a:t>
              </a:r>
            </a:p>
            <a:p>
              <a:r>
                <a:rPr lang="en-US" sz="2000" dirty="0" smtClean="0">
                  <a:solidFill>
                    <a:srgbClr val="064308"/>
                  </a:solidFill>
                </a:rPr>
                <a:t>              - Zach </a:t>
              </a:r>
              <a:r>
                <a:rPr lang="en-US" sz="2000" dirty="0" err="1" smtClean="0">
                  <a:solidFill>
                    <a:srgbClr val="064308"/>
                  </a:solidFill>
                </a:rPr>
                <a:t>Constan</a:t>
              </a:r>
              <a:r>
                <a:rPr lang="en-US" sz="2000" dirty="0" smtClean="0">
                  <a:solidFill>
                    <a:srgbClr val="064308"/>
                  </a:solidFill>
                </a:rPr>
                <a:t> </a:t>
              </a:r>
              <a:r>
                <a:rPr lang="en-US" sz="2000" dirty="0" smtClean="0">
                  <a:solidFill>
                    <a:srgbClr val="064308"/>
                  </a:solidFill>
                </a:rPr>
                <a:t>NSCL</a:t>
              </a:r>
            </a:p>
            <a:p>
              <a:r>
                <a:rPr lang="en-US" sz="2000" dirty="0" smtClean="0">
                  <a:solidFill>
                    <a:srgbClr val="064308"/>
                  </a:solidFill>
                </a:rPr>
                <a:t> </a:t>
              </a:r>
              <a:r>
                <a:rPr lang="en-US" sz="2000" dirty="0" smtClean="0">
                  <a:solidFill>
                    <a:srgbClr val="064308"/>
                  </a:solidFill>
                </a:rPr>
                <a:t>              </a:t>
              </a:r>
              <a:r>
                <a:rPr lang="en-US" sz="2000" dirty="0" smtClean="0">
                  <a:solidFill>
                    <a:srgbClr val="064308"/>
                  </a:solidFill>
                </a:rPr>
                <a:t> </a:t>
              </a:r>
              <a:r>
                <a:rPr lang="en-US" sz="2000" dirty="0" smtClean="0">
                  <a:solidFill>
                    <a:srgbClr val="064308"/>
                  </a:solidFill>
                </a:rPr>
                <a:t>Outreach Coordinator</a:t>
              </a:r>
              <a:endParaRPr lang="en-US" sz="2000" dirty="0">
                <a:solidFill>
                  <a:srgbClr val="064308"/>
                </a:solidFill>
              </a:endParaRPr>
            </a:p>
          </p:txBody>
        </p:sp>
      </p:grpSp>
      <p:pic>
        <p:nvPicPr>
          <p:cNvPr id="5" name="Picture 2" descr="http://www.phy.syr.edu/~salgado/pics/bobqm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68248"/>
            <a:ext cx="4343400" cy="5617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968796"/>
          </a:xfrm>
        </p:spPr>
        <p:txBody>
          <a:bodyPr/>
          <a:lstStyle/>
          <a:p>
            <a:r>
              <a:rPr lang="en-US" dirty="0" smtClean="0"/>
              <a:t>Speculative Work: Tcl/</a:t>
            </a:r>
            <a:r>
              <a:rPr lang="en-US" dirty="0" err="1" smtClean="0"/>
              <a:t>Tk</a:t>
            </a:r>
            <a:r>
              <a:rPr lang="en-US" dirty="0" smtClean="0"/>
              <a:t> bindings for Root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Note: </a:t>
            </a:r>
            <a:r>
              <a:rPr lang="en-US" dirty="0" err="1" smtClean="0"/>
              <a:t>PyRoot</a:t>
            </a:r>
            <a:r>
              <a:rPr lang="en-US" dirty="0" smtClean="0"/>
              <a:t> already exists.</a:t>
            </a:r>
          </a:p>
          <a:p>
            <a:r>
              <a:rPr lang="en-US" dirty="0" smtClean="0"/>
              <a:t>Combine the complex class library Root provides with a simplistic Tcl/</a:t>
            </a:r>
            <a:r>
              <a:rPr lang="en-US" dirty="0" err="1" smtClean="0"/>
              <a:t>Tk</a:t>
            </a:r>
            <a:r>
              <a:rPr lang="en-US" dirty="0" smtClean="0"/>
              <a:t> wrapper.</a:t>
            </a:r>
          </a:p>
          <a:p>
            <a:r>
              <a:rPr lang="en-US" dirty="0" smtClean="0"/>
              <a:t>Get rid of Root’s abominable graphics.</a:t>
            </a:r>
          </a:p>
          <a:p>
            <a:r>
              <a:rPr lang="en-US" dirty="0" smtClean="0"/>
              <a:t>Support higher level of interactivity with displayed data than root does easily.</a:t>
            </a:r>
          </a:p>
          <a:p>
            <a:r>
              <a:rPr lang="en-US" dirty="0" smtClean="0"/>
              <a:t>Prototype project specification has been completed for this (no code </a:t>
            </a:r>
            <a:r>
              <a:rPr lang="en-US" smtClean="0"/>
              <a:t>yet </a:t>
            </a:r>
            <a:r>
              <a:rPr lang="en-US" smtClean="0">
                <a:sym typeface="Wingdings" pitchFamily="2" charset="2"/>
              </a:rPr>
              <a:t>  not even a WIP).</a:t>
            </a:r>
            <a:endParaRPr lang="en-US" dirty="0" smtClean="0">
              <a:sym typeface="Wingdings" pitchFamily="2" charset="2"/>
            </a:endParaRP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508350"/>
          </a:xfrm>
        </p:spPr>
        <p:txBody>
          <a:bodyPr/>
          <a:lstStyle/>
          <a:p>
            <a:r>
              <a:rPr lang="en-US" dirty="0" smtClean="0"/>
              <a:t>Looking Back: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Tcl/</a:t>
            </a:r>
            <a:r>
              <a:rPr lang="en-US" dirty="0" err="1" smtClean="0"/>
              <a:t>Tk</a:t>
            </a:r>
            <a:r>
              <a:rPr lang="en-US" dirty="0" smtClean="0"/>
              <a:t> has been involved in many aspects of the NSCL:</a:t>
            </a:r>
          </a:p>
          <a:p>
            <a:pPr lvl="1"/>
            <a:r>
              <a:rPr lang="en-US" dirty="0" smtClean="0"/>
              <a:t>Data Acquisition (all experiments).</a:t>
            </a:r>
          </a:p>
          <a:p>
            <a:pPr lvl="1"/>
            <a:r>
              <a:rPr lang="en-US" dirty="0" smtClean="0"/>
              <a:t>Data Analysis (many experiments)</a:t>
            </a:r>
          </a:p>
          <a:p>
            <a:pPr lvl="2"/>
            <a:r>
              <a:rPr lang="en-US" dirty="0" smtClean="0"/>
              <a:t>About 25-30 institutions using </a:t>
            </a:r>
            <a:r>
              <a:rPr lang="en-US" dirty="0" err="1" smtClean="0"/>
              <a:t>SpecTcl</a:t>
            </a:r>
            <a:r>
              <a:rPr lang="en-US" dirty="0" smtClean="0"/>
              <a:t> actively (mostly but not all NSCL user groups).</a:t>
            </a:r>
          </a:p>
          <a:p>
            <a:pPr lvl="1"/>
            <a:r>
              <a:rPr lang="en-US" dirty="0" smtClean="0"/>
              <a:t>Control system development</a:t>
            </a:r>
          </a:p>
          <a:p>
            <a:pPr lvl="2"/>
            <a:r>
              <a:rPr lang="en-US" dirty="0" smtClean="0"/>
              <a:t>Coupled Cyclotrons console.</a:t>
            </a:r>
          </a:p>
          <a:p>
            <a:pPr lvl="2"/>
            <a:r>
              <a:rPr lang="en-US" dirty="0" smtClean="0"/>
              <a:t>ReA3 commissioning controls.</a:t>
            </a:r>
          </a:p>
          <a:p>
            <a:r>
              <a:rPr lang="en-US" dirty="0" smtClean="0"/>
              <a:t>A balanced approach; providing both applications and enabling packages has allowed our users to meet their needs quickly and without the intervention (and bottlenecks) of ‘professional programming teams’.</a:t>
            </a:r>
          </a:p>
          <a:p>
            <a:r>
              <a:rPr lang="en-US" dirty="0" smtClean="0"/>
              <a:t>Given tools, our users have built applications not originally envisioned by us.  Had we not embedded a scripting language like Tcl, most likely many of these applications would not have been built due to a ‘professional programmer bottleneck’.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887557"/>
          </a:xfrm>
        </p:spPr>
        <p:txBody>
          <a:bodyPr/>
          <a:lstStyle/>
          <a:p>
            <a:r>
              <a:rPr lang="en-US" dirty="0" smtClean="0"/>
              <a:t>Looking Forward</a:t>
            </a:r>
            <a:br>
              <a:rPr lang="en-US" dirty="0" smtClean="0"/>
            </a:br>
            <a:r>
              <a:rPr lang="en-US" sz="2800" dirty="0" smtClean="0"/>
              <a:t>Tcl in Nuclear Physics has a tough road ahead: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Root has gained widespread public acceptance although:</a:t>
            </a:r>
          </a:p>
          <a:p>
            <a:pPr lvl="1"/>
            <a:r>
              <a:rPr lang="en-US" dirty="0" smtClean="0"/>
              <a:t>It has a steep learning curve</a:t>
            </a:r>
          </a:p>
          <a:p>
            <a:pPr lvl="1"/>
            <a:r>
              <a:rPr lang="en-US" dirty="0" smtClean="0"/>
              <a:t>The class libraries are not particularly well designed.</a:t>
            </a:r>
          </a:p>
          <a:p>
            <a:pPr lvl="1"/>
            <a:r>
              <a:rPr lang="en-US" dirty="0" smtClean="0"/>
              <a:t>C/C++ is not really a good ad-hoc scripting language (</a:t>
            </a:r>
            <a:r>
              <a:rPr lang="en-US" dirty="0" err="1" smtClean="0"/>
              <a:t>PyRoot</a:t>
            </a:r>
            <a:r>
              <a:rPr lang="en-US" dirty="0" smtClean="0"/>
              <a:t> helps here).</a:t>
            </a:r>
          </a:p>
          <a:p>
            <a:r>
              <a:rPr lang="en-US" dirty="0" smtClean="0"/>
              <a:t>Competitors to Root </a:t>
            </a:r>
          </a:p>
          <a:p>
            <a:pPr lvl="1"/>
            <a:r>
              <a:rPr lang="en-US" dirty="0" smtClean="0"/>
              <a:t>Implementations of Abstract Interfaces for Data Analysis (AIDA).</a:t>
            </a:r>
          </a:p>
          <a:p>
            <a:pPr lvl="2"/>
            <a:r>
              <a:rPr lang="en-US" dirty="0" smtClean="0"/>
              <a:t>JAIDA (java implementation)</a:t>
            </a:r>
          </a:p>
          <a:p>
            <a:pPr lvl="2"/>
            <a:r>
              <a:rPr lang="en-US" dirty="0" smtClean="0"/>
              <a:t>PAIDA (python implementations)</a:t>
            </a:r>
          </a:p>
          <a:p>
            <a:pPr lvl="2"/>
            <a:r>
              <a:rPr lang="en-US" dirty="0" err="1" smtClean="0"/>
              <a:t>OpenScientist</a:t>
            </a:r>
            <a:r>
              <a:rPr lang="en-US" dirty="0" smtClean="0"/>
              <a:t>,  PI (C++ implementations)</a:t>
            </a:r>
          </a:p>
          <a:p>
            <a:pPr lvl="1"/>
            <a:r>
              <a:rPr lang="en-US" dirty="0" smtClean="0"/>
              <a:t>Java </a:t>
            </a:r>
            <a:r>
              <a:rPr lang="en-US" dirty="0" err="1" smtClean="0"/>
              <a:t>Anlaysis</a:t>
            </a:r>
            <a:r>
              <a:rPr lang="en-US" dirty="0" smtClean="0"/>
              <a:t> Studio (lives on top of JAIDA).</a:t>
            </a:r>
          </a:p>
          <a:p>
            <a:pPr lvl="1"/>
            <a:r>
              <a:rPr lang="en-US" dirty="0" err="1" smtClean="0"/>
              <a:t>JHepWork</a:t>
            </a:r>
            <a:r>
              <a:rPr lang="en-US" dirty="0" smtClean="0"/>
              <a:t> (Java/</a:t>
            </a:r>
            <a:r>
              <a:rPr lang="en-US" dirty="0" err="1" smtClean="0"/>
              <a:t>Jython</a:t>
            </a:r>
            <a:r>
              <a:rPr lang="en-US" dirty="0" smtClean="0"/>
              <a:t>)</a:t>
            </a:r>
          </a:p>
          <a:p>
            <a:r>
              <a:rPr lang="en-US" dirty="0" smtClean="0"/>
              <a:t>Increasingly the community is turning to Java/</a:t>
            </a:r>
            <a:r>
              <a:rPr lang="en-US" dirty="0" err="1" smtClean="0"/>
              <a:t>Jython</a:t>
            </a:r>
            <a:r>
              <a:rPr lang="en-US" dirty="0" smtClean="0"/>
              <a:t> solutions (mostly because JAIDA is probably the most actively maintained AIDA implementation.</a:t>
            </a:r>
          </a:p>
          <a:p>
            <a:r>
              <a:rPr lang="en-US" dirty="0" smtClean="0"/>
              <a:t>As the nuclear physics community gets </a:t>
            </a:r>
            <a:r>
              <a:rPr lang="en-US" smtClean="0"/>
              <a:t>more </a:t>
            </a:r>
            <a:r>
              <a:rPr lang="en-US" smtClean="0"/>
              <a:t>into </a:t>
            </a:r>
            <a:r>
              <a:rPr lang="en-US" dirty="0" smtClean="0"/>
              <a:t>the ‘object oriented programming model’, they turn to languages that are </a:t>
            </a:r>
            <a:r>
              <a:rPr lang="en-US" smtClean="0"/>
              <a:t>better </a:t>
            </a:r>
            <a:r>
              <a:rPr lang="en-US" smtClean="0"/>
              <a:t>known </a:t>
            </a:r>
            <a:r>
              <a:rPr lang="en-US" dirty="0" smtClean="0"/>
              <a:t>as object oriented (in order of history C++, Java, Python).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508350"/>
          </a:xfrm>
        </p:spPr>
        <p:txBody>
          <a:bodyPr/>
          <a:lstStyle/>
          <a:p>
            <a:r>
              <a:rPr lang="en-US" smtClean="0"/>
              <a:t>Looking Forwards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Tcl can serve its original design role of gluing together the diverse set of applications scientists use into seamless ‘meta-applications’.</a:t>
            </a:r>
          </a:p>
          <a:p>
            <a:r>
              <a:rPr lang="en-US" dirty="0" smtClean="0"/>
              <a:t>Tcl needs to have its OO capabilities better marketed.</a:t>
            </a:r>
          </a:p>
          <a:p>
            <a:r>
              <a:rPr lang="en-US" dirty="0" smtClean="0"/>
              <a:t>Wrappers for common toolkits/interfaces (Root, AIDA) will need to be provided.</a:t>
            </a:r>
          </a:p>
          <a:p>
            <a:r>
              <a:rPr lang="en-US" dirty="0" smtClean="0"/>
              <a:t>Front ends for existing tools (e.g. </a:t>
            </a:r>
            <a:r>
              <a:rPr lang="en-US" dirty="0" err="1" smtClean="0"/>
              <a:t>HippoDraw</a:t>
            </a:r>
            <a:r>
              <a:rPr lang="en-US" dirty="0" smtClean="0"/>
              <a:t>) would need to be added.</a:t>
            </a:r>
          </a:p>
          <a:p>
            <a:r>
              <a:rPr lang="en-US" dirty="0" smtClean="0"/>
              <a:t>Tcl still provides the simplest way to build a GUI (my opinion). This needs marketing as does </a:t>
            </a:r>
            <a:r>
              <a:rPr lang="en-US" dirty="0" err="1" smtClean="0"/>
              <a:t>ttk</a:t>
            </a:r>
            <a:r>
              <a:rPr lang="en-US" dirty="0" smtClean="0"/>
              <a:t>::</a:t>
            </a:r>
          </a:p>
          <a:p>
            <a:r>
              <a:rPr lang="en-US" dirty="0" smtClean="0"/>
              <a:t>Needs people who are familiar with Tcl/</a:t>
            </a:r>
            <a:r>
              <a:rPr lang="en-US" dirty="0" err="1" smtClean="0"/>
              <a:t>Tk</a:t>
            </a:r>
            <a:r>
              <a:rPr lang="en-US" dirty="0" smtClean="0"/>
              <a:t>, and can understand the problems of nuclear physicists..who are willing to work to provide tools and promote them within the community.</a:t>
            </a:r>
          </a:p>
          <a:p>
            <a:r>
              <a:rPr lang="en-US" dirty="0" smtClean="0"/>
              <a:t>The run up to the commissioning of FRIB is an opportunity to re-think how data are taken and analyzed and what </a:t>
            </a:r>
            <a:r>
              <a:rPr lang="en-US" dirty="0" err="1" smtClean="0"/>
              <a:t>Tcl’s</a:t>
            </a:r>
            <a:r>
              <a:rPr lang="en-US" dirty="0" smtClean="0"/>
              <a:t> role should and can be.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508350"/>
          </a:xfrm>
        </p:spPr>
        <p:txBody>
          <a:bodyPr/>
          <a:lstStyle/>
          <a:p>
            <a:r>
              <a:rPr lang="en-US" dirty="0" smtClean="0"/>
              <a:t>Rare Isotope Physics What</a:t>
            </a:r>
            <a:endParaRPr lang="en-US" dirty="0"/>
          </a:p>
        </p:txBody>
      </p:sp>
      <p:pic>
        <p:nvPicPr>
          <p:cNvPr id="1026" name="Picture 2" descr="http://www.nscl.msu.edu/files/images/972_3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066800"/>
            <a:ext cx="5562600" cy="385673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7200" y="4953000"/>
            <a:ext cx="92400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64308"/>
                </a:solidFill>
              </a:rPr>
              <a:t>Do experiments with the blue and red </a:t>
            </a:r>
            <a:r>
              <a:rPr lang="en-US" dirty="0" err="1" smtClean="0">
                <a:solidFill>
                  <a:srgbClr val="064308"/>
                </a:solidFill>
              </a:rPr>
              <a:t>nucleii</a:t>
            </a:r>
            <a:endParaRPr lang="en-US" dirty="0" smtClean="0">
              <a:solidFill>
                <a:srgbClr val="064308"/>
              </a:solidFill>
            </a:endParaRPr>
          </a:p>
          <a:p>
            <a:r>
              <a:rPr lang="en-US" sz="2400" dirty="0" smtClean="0">
                <a:solidFill>
                  <a:srgbClr val="064308"/>
                </a:solidFill>
              </a:rPr>
              <a:t>Note: </a:t>
            </a:r>
            <a:r>
              <a:rPr lang="en-US" sz="2400" dirty="0" smtClean="0">
                <a:solidFill>
                  <a:srgbClr val="064308"/>
                </a:solidFill>
              </a:rPr>
              <a:t>r and r-p process produce most elements </a:t>
            </a:r>
            <a:r>
              <a:rPr lang="en-US" sz="2400" dirty="0" smtClean="0">
                <a:solidFill>
                  <a:srgbClr val="064308"/>
                </a:solidFill>
              </a:rPr>
              <a:t>heavier than iron.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508350"/>
          </a:xfrm>
        </p:spPr>
        <p:txBody>
          <a:bodyPr/>
          <a:lstStyle/>
          <a:p>
            <a:r>
              <a:rPr lang="en-US" dirty="0" smtClean="0"/>
              <a:t>Rare Isotope Physics How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990600"/>
            <a:ext cx="843910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64308"/>
                </a:solidFill>
              </a:rPr>
              <a:t>We smash stuff twice! (Projectile Fragmentation)</a:t>
            </a:r>
            <a:endParaRPr lang="en-US" dirty="0">
              <a:solidFill>
                <a:srgbClr val="064308"/>
              </a:solidFill>
            </a:endParaRPr>
          </a:p>
        </p:txBody>
      </p:sp>
      <p:pic>
        <p:nvPicPr>
          <p:cNvPr id="17410" name="Picture 2" descr="https://intra.nscl.msu.edu/illustrations/archive/451_8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286000"/>
            <a:ext cx="4465625" cy="362273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3276600"/>
            <a:ext cx="199926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64308"/>
                </a:solidFill>
              </a:rPr>
              <a:t>Accelerate</a:t>
            </a:r>
            <a:endParaRPr lang="en-US" dirty="0">
              <a:solidFill>
                <a:srgbClr val="064308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00200" y="4724400"/>
            <a:ext cx="138050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64308"/>
                </a:solidFill>
              </a:rPr>
              <a:t>Smash</a:t>
            </a:r>
            <a:endParaRPr lang="en-US" dirty="0">
              <a:solidFill>
                <a:srgbClr val="064308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95600" y="3048000"/>
            <a:ext cx="125226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64308"/>
                </a:solidFill>
              </a:rPr>
              <a:t>Select</a:t>
            </a:r>
            <a:endParaRPr lang="en-US" dirty="0">
              <a:solidFill>
                <a:srgbClr val="064308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81600" y="1981200"/>
            <a:ext cx="42500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64308"/>
                </a:solidFill>
              </a:rPr>
              <a:t>Transport to experiment</a:t>
            </a:r>
          </a:p>
          <a:p>
            <a:r>
              <a:rPr lang="en-US" dirty="0" smtClean="0">
                <a:solidFill>
                  <a:srgbClr val="064308"/>
                </a:solidFill>
              </a:rPr>
              <a:t>where we smash again</a:t>
            </a:r>
            <a:endParaRPr lang="en-US" dirty="0">
              <a:solidFill>
                <a:srgbClr val="064308"/>
              </a:solidFill>
            </a:endParaRPr>
          </a:p>
        </p:txBody>
      </p:sp>
      <p:pic>
        <p:nvPicPr>
          <p:cNvPr id="17414" name="Picture 6" descr="File:NSCL layout Dec20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524440"/>
            <a:ext cx="4648200" cy="3009710"/>
          </a:xfrm>
          <a:prstGeom prst="rect">
            <a:avLst/>
          </a:prstGeom>
          <a:noFill/>
        </p:spPr>
      </p:pic>
      <p:sp>
        <p:nvSpPr>
          <p:cNvPr id="13" name="Oval 12"/>
          <p:cNvSpPr/>
          <p:nvPr/>
        </p:nvSpPr>
        <p:spPr>
          <a:xfrm>
            <a:off x="5105400" y="4876800"/>
            <a:ext cx="1295400" cy="762000"/>
          </a:xfrm>
          <a:prstGeom prst="ellipse">
            <a:avLst/>
          </a:prstGeom>
          <a:solidFill>
            <a:schemeClr val="accent1">
              <a:alpha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>
            <a:stCxn id="13" idx="2"/>
          </p:cNvCxnSpPr>
          <p:nvPr/>
        </p:nvCxnSpPr>
        <p:spPr>
          <a:xfrm rot="10800000">
            <a:off x="3581400" y="4343400"/>
            <a:ext cx="1524000" cy="914400"/>
          </a:xfrm>
          <a:prstGeom prst="straightConnector1">
            <a:avLst/>
          </a:prstGeom>
          <a:ln w="698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968796"/>
          </a:xfrm>
        </p:spPr>
        <p:txBody>
          <a:bodyPr/>
          <a:lstStyle/>
          <a:p>
            <a:r>
              <a:rPr lang="en-US" dirty="0" smtClean="0"/>
              <a:t>Rare Isotope Physics How II</a:t>
            </a:r>
            <a:br>
              <a:rPr lang="en-US" dirty="0" smtClean="0"/>
            </a:br>
            <a:r>
              <a:rPr lang="en-US" dirty="0" smtClean="0"/>
              <a:t>(coming 2012 to an NSCL near? you)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914400"/>
            <a:ext cx="956422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64308"/>
                </a:solidFill>
              </a:rPr>
              <a:t>But wait: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64308"/>
                </a:solidFill>
              </a:rPr>
              <a:t> To get good production rates we need ½ speed of light projectiles…</a:t>
            </a:r>
            <a:br>
              <a:rPr lang="en-US" sz="2400" dirty="0" smtClean="0">
                <a:solidFill>
                  <a:srgbClr val="064308"/>
                </a:solidFill>
              </a:rPr>
            </a:br>
            <a:r>
              <a:rPr lang="en-US" sz="2400" dirty="0" smtClean="0">
                <a:solidFill>
                  <a:srgbClr val="064308"/>
                </a:solidFill>
              </a:rPr>
              <a:t>   or even faster (50MeV/A or higher energy)!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64308"/>
                </a:solidFill>
              </a:rPr>
              <a:t> But there’s some interesting physics at much lower energies</a:t>
            </a:r>
            <a:br>
              <a:rPr lang="en-US" sz="2400" dirty="0" smtClean="0">
                <a:solidFill>
                  <a:srgbClr val="064308"/>
                </a:solidFill>
              </a:rPr>
            </a:br>
            <a:r>
              <a:rPr lang="en-US" sz="2400" dirty="0" smtClean="0">
                <a:solidFill>
                  <a:srgbClr val="064308"/>
                </a:solidFill>
              </a:rPr>
              <a:t>   (100’s of </a:t>
            </a:r>
            <a:r>
              <a:rPr lang="en-US" sz="2400" dirty="0" err="1" smtClean="0">
                <a:solidFill>
                  <a:srgbClr val="064308"/>
                </a:solidFill>
              </a:rPr>
              <a:t>KeV</a:t>
            </a:r>
            <a:r>
              <a:rPr lang="en-US" sz="2400" dirty="0" smtClean="0">
                <a:solidFill>
                  <a:srgbClr val="064308"/>
                </a:solidFill>
              </a:rPr>
              <a:t> – 5 </a:t>
            </a:r>
            <a:r>
              <a:rPr lang="en-US" sz="2400" dirty="0" err="1" smtClean="0">
                <a:solidFill>
                  <a:srgbClr val="064308"/>
                </a:solidFill>
              </a:rPr>
              <a:t>MeV</a:t>
            </a:r>
            <a:r>
              <a:rPr lang="en-US" sz="2400" dirty="0" smtClean="0">
                <a:solidFill>
                  <a:srgbClr val="064308"/>
                </a:solidFill>
              </a:rPr>
              <a:t>).</a:t>
            </a:r>
          </a:p>
          <a:p>
            <a:r>
              <a:rPr lang="en-US" sz="2400" dirty="0" smtClean="0">
                <a:solidFill>
                  <a:srgbClr val="064308"/>
                </a:solidFill>
              </a:rPr>
              <a:t>(Things just don’t </a:t>
            </a:r>
            <a:r>
              <a:rPr lang="en-US" sz="2400" dirty="0" err="1" smtClean="0">
                <a:solidFill>
                  <a:srgbClr val="064308"/>
                </a:solidFill>
              </a:rPr>
              <a:t>fwoosh</a:t>
            </a:r>
            <a:r>
              <a:rPr lang="en-US" sz="2400" dirty="0" smtClean="0">
                <a:solidFill>
                  <a:srgbClr val="064308"/>
                </a:solidFill>
              </a:rPr>
              <a:t> around that fast even in very dense stars).</a:t>
            </a:r>
            <a:br>
              <a:rPr lang="en-US" sz="2400" dirty="0" smtClean="0">
                <a:solidFill>
                  <a:srgbClr val="064308"/>
                </a:solidFill>
              </a:rPr>
            </a:br>
            <a:endParaRPr lang="en-US" sz="2400" dirty="0">
              <a:solidFill>
                <a:srgbClr val="064308"/>
              </a:solidFill>
            </a:endParaRPr>
          </a:p>
        </p:txBody>
      </p:sp>
      <p:pic>
        <p:nvPicPr>
          <p:cNvPr id="5" name="Picture 6" descr="File:NSCL layout Dec20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200400"/>
            <a:ext cx="4648200" cy="3009710"/>
          </a:xfrm>
          <a:prstGeom prst="rect">
            <a:avLst/>
          </a:prstGeom>
          <a:noFill/>
        </p:spPr>
      </p:pic>
      <p:pic>
        <p:nvPicPr>
          <p:cNvPr id="18438" name="Picture 6" descr="http://images.iop.org/objects/ccr/cern/48/6/17/CCEiso2_07-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1340" y="3886200"/>
            <a:ext cx="3611659" cy="2486026"/>
          </a:xfrm>
          <a:prstGeom prst="rect">
            <a:avLst/>
          </a:prstGeom>
          <a:noFill/>
        </p:spPr>
      </p:pic>
      <p:sp>
        <p:nvSpPr>
          <p:cNvPr id="15" name="Oval 14"/>
          <p:cNvSpPr/>
          <p:nvPr/>
        </p:nvSpPr>
        <p:spPr>
          <a:xfrm>
            <a:off x="3048000" y="4648200"/>
            <a:ext cx="914400" cy="304800"/>
          </a:xfrm>
          <a:prstGeom prst="ellipse">
            <a:avLst/>
          </a:prstGeom>
          <a:solidFill>
            <a:schemeClr val="accent1">
              <a:alpha val="57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/>
          <p:cNvCxnSpPr>
            <a:stCxn id="15" idx="6"/>
          </p:cNvCxnSpPr>
          <p:nvPr/>
        </p:nvCxnSpPr>
        <p:spPr>
          <a:xfrm>
            <a:off x="3962400" y="4800600"/>
            <a:ext cx="1188720" cy="152400"/>
          </a:xfrm>
          <a:prstGeom prst="straightConnector1">
            <a:avLst/>
          </a:prstGeom>
          <a:ln w="666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638800" y="6096000"/>
            <a:ext cx="1188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64308"/>
                </a:solidFill>
              </a:rPr>
              <a:t>Stop ‘</a:t>
            </a:r>
            <a:r>
              <a:rPr lang="en-US" sz="2000" dirty="0" err="1" smtClean="0">
                <a:solidFill>
                  <a:srgbClr val="064308"/>
                </a:solidFill>
              </a:rPr>
              <a:t>em</a:t>
            </a:r>
            <a:endParaRPr lang="en-US" sz="2000" dirty="0">
              <a:solidFill>
                <a:srgbClr val="064308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96200" y="5105400"/>
            <a:ext cx="1600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64308"/>
                </a:solidFill>
              </a:rPr>
              <a:t>re-charge ‘</a:t>
            </a:r>
            <a:r>
              <a:rPr lang="en-US" sz="1800" dirty="0" err="1" smtClean="0">
                <a:solidFill>
                  <a:srgbClr val="064308"/>
                </a:solidFill>
              </a:rPr>
              <a:t>em</a:t>
            </a:r>
            <a:endParaRPr lang="en-US" sz="1800" dirty="0">
              <a:solidFill>
                <a:srgbClr val="064308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29400" y="3657600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64308"/>
                </a:solidFill>
              </a:rPr>
              <a:t>Reaccelerate ‘</a:t>
            </a:r>
            <a:r>
              <a:rPr lang="en-US" sz="1800" dirty="0" err="1" smtClean="0">
                <a:solidFill>
                  <a:srgbClr val="064308"/>
                </a:solidFill>
              </a:rPr>
              <a:t>em</a:t>
            </a:r>
            <a:endParaRPr lang="en-US" sz="1800" dirty="0">
              <a:solidFill>
                <a:srgbClr val="064308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048000" y="3352800"/>
            <a:ext cx="1752600" cy="1295400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2514600" y="3200400"/>
            <a:ext cx="29434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64308"/>
                </a:solidFill>
              </a:rPr>
              <a:t>Low energy experimental area</a:t>
            </a:r>
            <a:endParaRPr lang="en-US" sz="1600" dirty="0">
              <a:solidFill>
                <a:srgbClr val="0643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968796"/>
          </a:xfrm>
        </p:spPr>
        <p:txBody>
          <a:bodyPr/>
          <a:lstStyle/>
          <a:p>
            <a:r>
              <a:rPr lang="en-US" dirty="0" smtClean="0"/>
              <a:t>Rare Isotope Research futures</a:t>
            </a:r>
            <a:br>
              <a:rPr lang="en-US" dirty="0" smtClean="0"/>
            </a:br>
            <a:r>
              <a:rPr lang="en-US" dirty="0" smtClean="0"/>
              <a:t>Facility for Rare Isotope Beams (FRIB)</a:t>
            </a:r>
            <a:endParaRPr lang="en-US" dirty="0"/>
          </a:p>
        </p:txBody>
      </p:sp>
      <p:pic>
        <p:nvPicPr>
          <p:cNvPr id="19458" name="Picture 2" descr="http://profile.ak.fbcdn.net/hprofile-ak-snc4/41590_18825824860_8396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6040" y="990601"/>
            <a:ext cx="1065159" cy="99059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86600" y="1066800"/>
            <a:ext cx="12843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64308"/>
                </a:solidFill>
              </a:rPr>
              <a:t>did you</a:t>
            </a:r>
            <a:br>
              <a:rPr lang="en-US" sz="1200" dirty="0" smtClean="0">
                <a:solidFill>
                  <a:srgbClr val="064308"/>
                </a:solidFill>
              </a:rPr>
            </a:br>
            <a:r>
              <a:rPr lang="en-US" sz="1200" dirty="0" smtClean="0">
                <a:solidFill>
                  <a:srgbClr val="064308"/>
                </a:solidFill>
              </a:rPr>
              <a:t>notice that </a:t>
            </a:r>
            <a:br>
              <a:rPr lang="en-US" sz="1200" dirty="0" smtClean="0">
                <a:solidFill>
                  <a:srgbClr val="064308"/>
                </a:solidFill>
              </a:rPr>
            </a:br>
            <a:r>
              <a:rPr lang="en-US" sz="1200" dirty="0" smtClean="0">
                <a:solidFill>
                  <a:srgbClr val="064308"/>
                </a:solidFill>
              </a:rPr>
              <a:t>extra logo </a:t>
            </a:r>
          </a:p>
          <a:p>
            <a:r>
              <a:rPr lang="en-US" sz="1200" dirty="0" smtClean="0">
                <a:solidFill>
                  <a:srgbClr val="064308"/>
                </a:solidFill>
              </a:rPr>
              <a:t>at the bottom</a:t>
            </a:r>
          </a:p>
          <a:p>
            <a:r>
              <a:rPr lang="en-US" sz="1200" dirty="0" smtClean="0">
                <a:solidFill>
                  <a:srgbClr val="064308"/>
                </a:solidFill>
              </a:rPr>
              <a:t>of all the slides?</a:t>
            </a:r>
            <a:endParaRPr lang="en-US" sz="1200" dirty="0">
              <a:solidFill>
                <a:srgbClr val="064308"/>
              </a:solidFill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7924800" y="1295400"/>
            <a:ext cx="762000" cy="3048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http://www.nscl.msu.edu/files/images/972_3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371600"/>
            <a:ext cx="5562600" cy="3856738"/>
          </a:xfrm>
          <a:prstGeom prst="rect">
            <a:avLst/>
          </a:prstGeom>
          <a:noFill/>
        </p:spPr>
      </p:pic>
      <p:cxnSp>
        <p:nvCxnSpPr>
          <p:cNvPr id="12" name="Straight Arrow Connector 11"/>
          <p:cNvCxnSpPr/>
          <p:nvPr/>
        </p:nvCxnSpPr>
        <p:spPr>
          <a:xfrm rot="10800000" flipV="1">
            <a:off x="4572000" y="2743200"/>
            <a:ext cx="1447800" cy="76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019800" y="2209800"/>
            <a:ext cx="355738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64308"/>
                </a:solidFill>
              </a:rPr>
              <a:t>R-Process – </a:t>
            </a:r>
          </a:p>
          <a:p>
            <a:r>
              <a:rPr lang="en-US" sz="1800" dirty="0" smtClean="0">
                <a:solidFill>
                  <a:srgbClr val="064308"/>
                </a:solidFill>
              </a:rPr>
              <a:t>Rapid neutron capture followed</a:t>
            </a:r>
          </a:p>
          <a:p>
            <a:r>
              <a:rPr lang="en-US" sz="1800" dirty="0" smtClean="0">
                <a:solidFill>
                  <a:srgbClr val="064308"/>
                </a:solidFill>
              </a:rPr>
              <a:t>by </a:t>
            </a:r>
            <a:r>
              <a:rPr lang="el-GR" sz="1800" dirty="0" smtClean="0">
                <a:solidFill>
                  <a:srgbClr val="064308"/>
                </a:solidFill>
              </a:rPr>
              <a:t>β</a:t>
            </a:r>
            <a:r>
              <a:rPr lang="en-US" sz="1800" baseline="30000" dirty="0" smtClean="0">
                <a:solidFill>
                  <a:srgbClr val="064308"/>
                </a:solidFill>
              </a:rPr>
              <a:t>-</a:t>
            </a:r>
            <a:r>
              <a:rPr lang="en-US" sz="1800" dirty="0" smtClean="0">
                <a:solidFill>
                  <a:srgbClr val="064308"/>
                </a:solidFill>
              </a:rPr>
              <a:t> decay -&gt; stable high Z</a:t>
            </a:r>
            <a:br>
              <a:rPr lang="en-US" sz="1800" dirty="0" smtClean="0">
                <a:solidFill>
                  <a:srgbClr val="064308"/>
                </a:solidFill>
              </a:rPr>
            </a:br>
            <a:r>
              <a:rPr lang="en-US" sz="1800" dirty="0" smtClean="0">
                <a:solidFill>
                  <a:srgbClr val="064308"/>
                </a:solidFill>
              </a:rPr>
              <a:t>nuclei Happens in core collapse </a:t>
            </a:r>
          </a:p>
          <a:p>
            <a:r>
              <a:rPr lang="en-US" sz="1800" dirty="0" smtClean="0">
                <a:solidFill>
                  <a:srgbClr val="064308"/>
                </a:solidFill>
              </a:rPr>
              <a:t>supernovae(?)</a:t>
            </a:r>
            <a:endParaRPr lang="en-US" sz="1800" dirty="0">
              <a:solidFill>
                <a:srgbClr val="064308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0" y="5257800"/>
            <a:ext cx="75648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64308"/>
                </a:solidFill>
              </a:rPr>
              <a:t>r-Process is supposed to be happening in isotopes we</a:t>
            </a:r>
          </a:p>
          <a:p>
            <a:r>
              <a:rPr lang="en-US" sz="2400" dirty="0" smtClean="0">
                <a:solidFill>
                  <a:srgbClr val="064308"/>
                </a:solidFill>
              </a:rPr>
              <a:t>can’t make at the NSCL yet….</a:t>
            </a:r>
            <a:endParaRPr lang="en-US" sz="2400" dirty="0">
              <a:solidFill>
                <a:srgbClr val="0643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1"/>
            <a:ext cx="8686800" cy="968796"/>
          </a:xfrm>
        </p:spPr>
        <p:txBody>
          <a:bodyPr/>
          <a:lstStyle/>
          <a:p>
            <a:r>
              <a:rPr lang="en-US" dirty="0" smtClean="0"/>
              <a:t>FRIB </a:t>
            </a:r>
            <a:br>
              <a:rPr lang="en-US" dirty="0" smtClean="0"/>
            </a:br>
            <a:r>
              <a:rPr lang="en-US" dirty="0" smtClean="0"/>
              <a:t>Exploring Terra incognito starting 2018+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295400"/>
            <a:ext cx="22669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64308"/>
                </a:solidFill>
                <a:hlinkClick r:id="rId2"/>
              </a:rPr>
              <a:t>http://frib.msu.edu</a:t>
            </a:r>
            <a:r>
              <a:rPr lang="en-US" sz="1800" dirty="0" smtClean="0">
                <a:solidFill>
                  <a:srgbClr val="064308"/>
                </a:solidFill>
              </a:rPr>
              <a:t> :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133600" y="990600"/>
            <a:ext cx="7467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64308"/>
                </a:solidFill>
              </a:rPr>
              <a:t>“The Facility for Rare Isotope Beams (FRIB) will be a new national user facility for nuclear science, funded by the Department of Energy Office of Science (DOE-SC) Office of Nuclear Physics and operated by Michigan State University (MSU). FRIB will cost approximately $600 million to establish and take about a decade for MSU to design and build.” </a:t>
            </a:r>
            <a:endParaRPr lang="en-US" sz="1600" dirty="0">
              <a:solidFill>
                <a:srgbClr val="064308"/>
              </a:solidFill>
            </a:endParaRPr>
          </a:p>
        </p:txBody>
      </p:sp>
      <p:pic>
        <p:nvPicPr>
          <p:cNvPr id="20482" name="Picture 2" descr="http://frib.msu.edu/sites/default/files/FRIB_layout_r2.preview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2286001"/>
            <a:ext cx="4724400" cy="427820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5486400"/>
            <a:ext cx="44342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64308"/>
                </a:solidFill>
              </a:rPr>
              <a:t>From 50MeV/A – 200-400MeV/A</a:t>
            </a:r>
          </a:p>
          <a:p>
            <a:r>
              <a:rPr lang="en-US" sz="2000" dirty="0" smtClean="0">
                <a:solidFill>
                  <a:srgbClr val="064308"/>
                </a:solidFill>
              </a:rPr>
              <a:t>Much higher intensities: 400KW </a:t>
            </a:r>
            <a:br>
              <a:rPr lang="en-US" sz="2000" dirty="0" smtClean="0">
                <a:solidFill>
                  <a:srgbClr val="064308"/>
                </a:solidFill>
              </a:rPr>
            </a:br>
            <a:r>
              <a:rPr lang="en-US" sz="2000" dirty="0" smtClean="0">
                <a:solidFill>
                  <a:srgbClr val="064308"/>
                </a:solidFill>
              </a:rPr>
              <a:t>beam on production target (1GW/in</a:t>
            </a:r>
            <a:r>
              <a:rPr lang="en-US" sz="2000" baseline="30000" dirty="0" smtClean="0">
                <a:solidFill>
                  <a:srgbClr val="064308"/>
                </a:solidFill>
              </a:rPr>
              <a:t>3</a:t>
            </a:r>
            <a:r>
              <a:rPr lang="en-US" sz="2000" dirty="0" smtClean="0">
                <a:solidFill>
                  <a:srgbClr val="064308"/>
                </a:solidFill>
              </a:rPr>
              <a:t>)!</a:t>
            </a:r>
            <a:endParaRPr lang="en-US" sz="2000" dirty="0">
              <a:solidFill>
                <a:srgbClr val="064308"/>
              </a:solidFill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3810000" y="5791200"/>
            <a:ext cx="2286000" cy="3048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rgbClr val="064308"/>
                </a:solidFill>
              </a:rPr>
              <a:t>Driver </a:t>
            </a:r>
            <a:r>
              <a:rPr lang="en-US" sz="1800" dirty="0" err="1" smtClean="0">
                <a:solidFill>
                  <a:srgbClr val="064308"/>
                </a:solidFill>
              </a:rPr>
              <a:t>linac</a:t>
            </a:r>
            <a:endParaRPr lang="en-US" sz="1800" dirty="0">
              <a:solidFill>
                <a:srgbClr val="064308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0600" y="3810000"/>
            <a:ext cx="33992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64308"/>
                </a:solidFill>
              </a:rPr>
              <a:t>Take out the cyclotrons/</a:t>
            </a:r>
          </a:p>
          <a:p>
            <a:r>
              <a:rPr lang="en-US" sz="1800" dirty="0" smtClean="0">
                <a:solidFill>
                  <a:srgbClr val="064308"/>
                </a:solidFill>
              </a:rPr>
              <a:t>Reorient/upgrade the ‘selector’.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4267200" y="4038600"/>
            <a:ext cx="1295400" cy="2286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057400" y="2971800"/>
            <a:ext cx="29642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64308"/>
                </a:solidFill>
              </a:rPr>
              <a:t>Re-use high energy </a:t>
            </a:r>
            <a:r>
              <a:rPr lang="en-US" sz="1600" dirty="0" err="1" smtClean="0">
                <a:solidFill>
                  <a:srgbClr val="064308"/>
                </a:solidFill>
              </a:rPr>
              <a:t>beamlines</a:t>
            </a:r>
            <a:endParaRPr lang="en-US" sz="1600" dirty="0">
              <a:solidFill>
                <a:srgbClr val="064308"/>
              </a:solidFill>
            </a:endParaRPr>
          </a:p>
        </p:txBody>
      </p:sp>
      <p:cxnSp>
        <p:nvCxnSpPr>
          <p:cNvPr id="13" name="Straight Arrow Connector 12"/>
          <p:cNvCxnSpPr>
            <a:stCxn id="11" idx="3"/>
          </p:cNvCxnSpPr>
          <p:nvPr/>
        </p:nvCxnSpPr>
        <p:spPr>
          <a:xfrm>
            <a:off x="5021673" y="3141077"/>
            <a:ext cx="1302927" cy="668923"/>
          </a:xfrm>
          <a:prstGeom prst="straightConnector1">
            <a:avLst/>
          </a:prstGeom>
          <a:ln w="666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812983" y="2133600"/>
            <a:ext cx="37882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64308"/>
                </a:solidFill>
              </a:rPr>
              <a:t>Upgrade beam stopping,</a:t>
            </a:r>
          </a:p>
          <a:p>
            <a:r>
              <a:rPr lang="en-US" sz="1800" dirty="0" smtClean="0">
                <a:solidFill>
                  <a:srgbClr val="064308"/>
                </a:solidFill>
              </a:rPr>
              <a:t>re-use/upgrade </a:t>
            </a:r>
            <a:r>
              <a:rPr lang="en-US" sz="1800" dirty="0" err="1" smtClean="0">
                <a:solidFill>
                  <a:srgbClr val="064308"/>
                </a:solidFill>
              </a:rPr>
              <a:t>reaccelerator</a:t>
            </a:r>
            <a:r>
              <a:rPr lang="en-US" sz="1800" dirty="0" smtClean="0">
                <a:solidFill>
                  <a:srgbClr val="064308"/>
                </a:solidFill>
              </a:rPr>
              <a:t>/LEBL</a:t>
            </a:r>
            <a:endParaRPr lang="en-US" sz="1800" dirty="0">
              <a:solidFill>
                <a:srgbClr val="0643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_CKG FRIB no-line h">
  <a:themeElements>
    <a:clrScheme name="CKG FRIB no-line h 2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10_CKG FRIB no-line h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CKG FRIB no-line 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KG FRIB no-line h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KG FRIB no-line h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KG FRIB no-line h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KG FRIB no-line h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KG FRIB no-line h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KG FRIB no-line h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KG FRIB no-line h 8">
        <a:dk1>
          <a:srgbClr val="000000"/>
        </a:dk1>
        <a:lt1>
          <a:srgbClr val="FFFFFF"/>
        </a:lt1>
        <a:dk2>
          <a:srgbClr val="1F1DE8"/>
        </a:dk2>
        <a:lt2>
          <a:srgbClr val="007469"/>
        </a:lt2>
        <a:accent1>
          <a:srgbClr val="FC0128"/>
        </a:accent1>
        <a:accent2>
          <a:srgbClr val="CF16CE"/>
        </a:accent2>
        <a:accent3>
          <a:srgbClr val="FFFFFF"/>
        </a:accent3>
        <a:accent4>
          <a:srgbClr val="000000"/>
        </a:accent4>
        <a:accent5>
          <a:srgbClr val="FDAAAC"/>
        </a:accent5>
        <a:accent6>
          <a:srgbClr val="BB13BA"/>
        </a:accent6>
        <a:hlink>
          <a:srgbClr val="F39FD1"/>
        </a:hlink>
        <a:folHlink>
          <a:srgbClr val="7C0F5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81D58"/>
      </a:dk2>
      <a:lt2>
        <a:srgbClr val="919191"/>
      </a:lt2>
      <a:accent1>
        <a:srgbClr val="FC0128"/>
      </a:accent1>
      <a:accent2>
        <a:srgbClr val="063DE8"/>
      </a:accent2>
      <a:accent3>
        <a:srgbClr val="FFFFFF"/>
      </a:accent3>
      <a:accent4>
        <a:srgbClr val="000000"/>
      </a:accent4>
      <a:accent5>
        <a:srgbClr val="FDAAAC"/>
      </a:accent5>
      <a:accent6>
        <a:srgbClr val="0536D2"/>
      </a:accent6>
      <a:hlink>
        <a:srgbClr val="00DFCA"/>
      </a:hlink>
      <a:folHlink>
        <a:srgbClr val="EAEC5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81D58"/>
      </a:dk2>
      <a:lt2>
        <a:srgbClr val="919191"/>
      </a:lt2>
      <a:accent1>
        <a:srgbClr val="FC0128"/>
      </a:accent1>
      <a:accent2>
        <a:srgbClr val="063DE8"/>
      </a:accent2>
      <a:accent3>
        <a:srgbClr val="FFFFFF"/>
      </a:accent3>
      <a:accent4>
        <a:srgbClr val="000000"/>
      </a:accent4>
      <a:accent5>
        <a:srgbClr val="FDAAAC"/>
      </a:accent5>
      <a:accent6>
        <a:srgbClr val="0536D2"/>
      </a:accent6>
      <a:hlink>
        <a:srgbClr val="00DFCA"/>
      </a:hlink>
      <a:folHlink>
        <a:srgbClr val="EAEC5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EE9A41C97AA4240A809E54C96C8C657" ma:contentTypeVersion="0" ma:contentTypeDescription="Create a new document." ma:contentTypeScope="" ma:versionID="7368578e693ffb2d784f86fdb9aba6dd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6BE8FE59-01DD-4B8A-B858-47D0AA5B52A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BDD7563-2609-4D5A-A892-A27232C5F2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0B8A0697-2DA0-4418-9106-53B23C517EB9}">
  <ds:schemaRefs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6889</TotalTime>
  <Pages>23</Pages>
  <Words>2738</Words>
  <Application>Microsoft Office PowerPoint</Application>
  <PresentationFormat>Custom</PresentationFormat>
  <Paragraphs>355</Paragraphs>
  <Slides>43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10_CKG FRIB no-line h</vt:lpstr>
      <vt:lpstr>Slide 1</vt:lpstr>
      <vt:lpstr>What I’m gonna talk about</vt:lpstr>
      <vt:lpstr>NSCL</vt:lpstr>
      <vt:lpstr>Nuclear Physics</vt:lpstr>
      <vt:lpstr>Rare Isotope Physics What</vt:lpstr>
      <vt:lpstr>Rare Isotope Physics How</vt:lpstr>
      <vt:lpstr>Rare Isotope Physics How II (coming 2012 to an NSCL near? you)</vt:lpstr>
      <vt:lpstr>Rare Isotope Research futures Facility for Rare Isotope Beams (FRIB)</vt:lpstr>
      <vt:lpstr>FRIB  Exploring Terra incognito starting 2018+</vt:lpstr>
      <vt:lpstr>FRIB Timeline/plan</vt:lpstr>
      <vt:lpstr>We’re Almost to the Tcl stuff</vt:lpstr>
      <vt:lpstr>Step back 1 year: NSCL Hosts “RT-95”</vt:lpstr>
      <vt:lpstr>Run control for S800 DAQ:</vt:lpstr>
      <vt:lpstr>1996 - Present</vt:lpstr>
      <vt:lpstr>Development of Coupled Cyclotron and Rare Isotope Capabilities.</vt:lpstr>
      <vt:lpstr>1996-2001 other developments</vt:lpstr>
      <vt:lpstr>1996-2001 other developments</vt:lpstr>
      <vt:lpstr>Mandate to NSCL Software Group (1998-ish).</vt:lpstr>
      <vt:lpstr>Why Tcl?</vt:lpstr>
      <vt:lpstr>NSCLDAQ and NSCLSpecTcl</vt:lpstr>
      <vt:lpstr>1999-Present</vt:lpstr>
      <vt:lpstr>How is Tcl/Tk used at the NSCL</vt:lpstr>
      <vt:lpstr>Killer Apps NSCL SpecTcl</vt:lpstr>
      <vt:lpstr>Killer Apps: SpecTcl (continued).</vt:lpstr>
      <vt:lpstr>Killer Apps (Daniel Bazin) Presented at Tcl 2005</vt:lpstr>
      <vt:lpstr>Domain specific languages Tcl configured Readout software</vt:lpstr>
      <vt:lpstr>Configuration Languages (DSL)</vt:lpstr>
      <vt:lpstr>Enabling components and their Apps. [package require Vme]</vt:lpstr>
      <vt:lpstr>Control applications using Vme: (CAEsium iodide Array) CAESAR</vt:lpstr>
      <vt:lpstr>Control Applications (VME)</vt:lpstr>
      <vt:lpstr>Enabling Components and Their Apps package require epics</vt:lpstr>
      <vt:lpstr>Enabling Components and Their Apps package require epics</vt:lpstr>
      <vt:lpstr>Enabling Components and Their Apps NSCL SpecTcl</vt:lpstr>
      <vt:lpstr>Enabling Components and Their Apps NSCL SpecTcl</vt:lpstr>
      <vt:lpstr>Enabling Components and their Applications: SpecTcl</vt:lpstr>
      <vt:lpstr>Enabling Components and Their Apps NSCL SpecTcl (plugins)</vt:lpstr>
      <vt:lpstr>Work in Progress: Tcl Time stamped Event building</vt:lpstr>
      <vt:lpstr>Gretina:</vt:lpstr>
      <vt:lpstr>Speculative Work: after SpecTcl(?)</vt:lpstr>
      <vt:lpstr>Speculative Work: Tcl/Tk bindings for Root</vt:lpstr>
      <vt:lpstr>Looking Back:</vt:lpstr>
      <vt:lpstr>Looking Forward Tcl in Nuclear Physics has a tough road ahead:</vt:lpstr>
      <vt:lpstr>Looking Forwards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FRIB Brief</dc:title>
  <dc:creator>Thomas Glasmacher</dc:creator>
  <cp:lastModifiedBy>Your User Name</cp:lastModifiedBy>
  <cp:revision>700</cp:revision>
  <cp:lastPrinted>2003-05-09T03:33:16Z</cp:lastPrinted>
  <dcterms:created xsi:type="dcterms:W3CDTF">2009-03-16T12:53:08Z</dcterms:created>
  <dcterms:modified xsi:type="dcterms:W3CDTF">2011-10-25T15:32:14Z</dcterms:modified>
</cp:coreProperties>
</file>